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6" r:id="rId5"/>
  </p:sldMasterIdLst>
  <p:notesMasterIdLst>
    <p:notesMasterId r:id="rId190"/>
  </p:notesMasterIdLst>
  <p:handoutMasterIdLst>
    <p:handoutMasterId r:id="rId191"/>
  </p:handoutMasterIdLst>
  <p:sldIdLst>
    <p:sldId id="351" r:id="rId6"/>
    <p:sldId id="347" r:id="rId7"/>
    <p:sldId id="359" r:id="rId8"/>
    <p:sldId id="363" r:id="rId9"/>
    <p:sldId id="362" r:id="rId10"/>
    <p:sldId id="509" r:id="rId11"/>
    <p:sldId id="364" r:id="rId12"/>
    <p:sldId id="365" r:id="rId13"/>
    <p:sldId id="517" r:id="rId14"/>
    <p:sldId id="518" r:id="rId15"/>
    <p:sldId id="464" r:id="rId16"/>
    <p:sldId id="360" r:id="rId17"/>
    <p:sldId id="503" r:id="rId18"/>
    <p:sldId id="527" r:id="rId19"/>
    <p:sldId id="504" r:id="rId20"/>
    <p:sldId id="370" r:id="rId21"/>
    <p:sldId id="556" r:id="rId22"/>
    <p:sldId id="557" r:id="rId23"/>
    <p:sldId id="558" r:id="rId24"/>
    <p:sldId id="559" r:id="rId25"/>
    <p:sldId id="561" r:id="rId26"/>
    <p:sldId id="560" r:id="rId27"/>
    <p:sldId id="555" r:id="rId28"/>
    <p:sldId id="536" r:id="rId29"/>
    <p:sldId id="473" r:id="rId30"/>
    <p:sldId id="541" r:id="rId31"/>
    <p:sldId id="510" r:id="rId32"/>
    <p:sldId id="474" r:id="rId33"/>
    <p:sldId id="476" r:id="rId34"/>
    <p:sldId id="475" r:id="rId35"/>
    <p:sldId id="511" r:id="rId36"/>
    <p:sldId id="477" r:id="rId37"/>
    <p:sldId id="478" r:id="rId38"/>
    <p:sldId id="472" r:id="rId39"/>
    <p:sldId id="470" r:id="rId40"/>
    <p:sldId id="406" r:id="rId41"/>
    <p:sldId id="373" r:id="rId42"/>
    <p:sldId id="374" r:id="rId43"/>
    <p:sldId id="512" r:id="rId44"/>
    <p:sldId id="375" r:id="rId45"/>
    <p:sldId id="381" r:id="rId46"/>
    <p:sldId id="376" r:id="rId47"/>
    <p:sldId id="378" r:id="rId48"/>
    <p:sldId id="384" r:id="rId49"/>
    <p:sldId id="387" r:id="rId50"/>
    <p:sldId id="388" r:id="rId51"/>
    <p:sldId id="379" r:id="rId52"/>
    <p:sldId id="382" r:id="rId53"/>
    <p:sldId id="487" r:id="rId54"/>
    <p:sldId id="488" r:id="rId55"/>
    <p:sldId id="520" r:id="rId56"/>
    <p:sldId id="553" r:id="rId57"/>
    <p:sldId id="482" r:id="rId58"/>
    <p:sldId id="489" r:id="rId59"/>
    <p:sldId id="389" r:id="rId60"/>
    <p:sldId id="390" r:id="rId61"/>
    <p:sldId id="394" r:id="rId62"/>
    <p:sldId id="396" r:id="rId63"/>
    <p:sldId id="529" r:id="rId64"/>
    <p:sldId id="405" r:id="rId65"/>
    <p:sldId id="469" r:id="rId66"/>
    <p:sldId id="530" r:id="rId67"/>
    <p:sldId id="483" r:id="rId68"/>
    <p:sldId id="484" r:id="rId69"/>
    <p:sldId id="391" r:id="rId70"/>
    <p:sldId id="386" r:id="rId71"/>
    <p:sldId id="377" r:id="rId72"/>
    <p:sldId id="385" r:id="rId73"/>
    <p:sldId id="380" r:id="rId74"/>
    <p:sldId id="395" r:id="rId75"/>
    <p:sldId id="486" r:id="rId76"/>
    <p:sldId id="485" r:id="rId77"/>
    <p:sldId id="531" r:id="rId78"/>
    <p:sldId id="372" r:id="rId79"/>
    <p:sldId id="410" r:id="rId80"/>
    <p:sldId id="412" r:id="rId81"/>
    <p:sldId id="444" r:id="rId82"/>
    <p:sldId id="438" r:id="rId83"/>
    <p:sldId id="441" r:id="rId84"/>
    <p:sldId id="448" r:id="rId85"/>
    <p:sldId id="442" r:id="rId86"/>
    <p:sldId id="446" r:id="rId87"/>
    <p:sldId id="443" r:id="rId88"/>
    <p:sldId id="426" r:id="rId89"/>
    <p:sldId id="449" r:id="rId90"/>
    <p:sldId id="450" r:id="rId91"/>
    <p:sldId id="451" r:id="rId92"/>
    <p:sldId id="452" r:id="rId93"/>
    <p:sldId id="453" r:id="rId94"/>
    <p:sldId id="490" r:id="rId95"/>
    <p:sldId id="411" r:id="rId96"/>
    <p:sldId id="409" r:id="rId97"/>
    <p:sldId id="407" r:id="rId98"/>
    <p:sldId id="393" r:id="rId99"/>
    <p:sldId id="513" r:id="rId100"/>
    <p:sldId id="402" r:id="rId101"/>
    <p:sldId id="480" r:id="rId102"/>
    <p:sldId id="457" r:id="rId103"/>
    <p:sldId id="481" r:id="rId104"/>
    <p:sldId id="401" r:id="rId105"/>
    <p:sldId id="408" r:id="rId106"/>
    <p:sldId id="501" r:id="rId107"/>
    <p:sldId id="532" r:id="rId108"/>
    <p:sldId id="392" r:id="rId109"/>
    <p:sldId id="491" r:id="rId110"/>
    <p:sldId id="433" r:id="rId111"/>
    <p:sldId id="399" r:id="rId112"/>
    <p:sldId id="422" r:id="rId113"/>
    <p:sldId id="514" r:id="rId114"/>
    <p:sldId id="424" r:id="rId115"/>
    <p:sldId id="425" r:id="rId116"/>
    <p:sldId id="515" r:id="rId117"/>
    <p:sldId id="437" r:id="rId118"/>
    <p:sldId id="423" r:id="rId119"/>
    <p:sldId id="494" r:id="rId120"/>
    <p:sldId id="495" r:id="rId121"/>
    <p:sldId id="533" r:id="rId122"/>
    <p:sldId id="492" r:id="rId123"/>
    <p:sldId id="493" r:id="rId124"/>
    <p:sldId id="398" r:id="rId125"/>
    <p:sldId id="516" r:id="rId126"/>
    <p:sldId id="463" r:id="rId127"/>
    <p:sldId id="400" r:id="rId128"/>
    <p:sldId id="428" r:id="rId129"/>
    <p:sldId id="497" r:id="rId130"/>
    <p:sldId id="462" r:id="rId131"/>
    <p:sldId id="455" r:id="rId132"/>
    <p:sldId id="456" r:id="rId133"/>
    <p:sldId id="498" r:id="rId134"/>
    <p:sldId id="430" r:id="rId135"/>
    <p:sldId id="496" r:id="rId136"/>
    <p:sldId id="534" r:id="rId137"/>
    <p:sldId id="413" r:id="rId138"/>
    <p:sldId id="414" r:id="rId139"/>
    <p:sldId id="415" r:id="rId140"/>
    <p:sldId id="436" r:id="rId141"/>
    <p:sldId id="416" r:id="rId142"/>
    <p:sldId id="397" r:id="rId143"/>
    <p:sldId id="505" r:id="rId144"/>
    <p:sldId id="434" r:id="rId145"/>
    <p:sldId id="544" r:id="rId146"/>
    <p:sldId id="545" r:id="rId147"/>
    <p:sldId id="546" r:id="rId148"/>
    <p:sldId id="547" r:id="rId149"/>
    <p:sldId id="548" r:id="rId150"/>
    <p:sldId id="404" r:id="rId151"/>
    <p:sldId id="540" r:id="rId152"/>
    <p:sldId id="537" r:id="rId153"/>
    <p:sldId id="539" r:id="rId154"/>
    <p:sldId id="418" r:id="rId155"/>
    <p:sldId id="419" r:id="rId156"/>
    <p:sldId id="507" r:id="rId157"/>
    <p:sldId id="506" r:id="rId158"/>
    <p:sldId id="417" r:id="rId159"/>
    <p:sldId id="420" r:id="rId160"/>
    <p:sldId id="551" r:id="rId161"/>
    <p:sldId id="479" r:id="rId162"/>
    <p:sldId id="562" r:id="rId163"/>
    <p:sldId id="458" r:id="rId164"/>
    <p:sldId id="421" r:id="rId165"/>
    <p:sldId id="542" r:id="rId166"/>
    <p:sldId id="528" r:id="rId167"/>
    <p:sldId id="550" r:id="rId168"/>
    <p:sldId id="549" r:id="rId169"/>
    <p:sldId id="508" r:id="rId170"/>
    <p:sldId id="435" r:id="rId171"/>
    <p:sldId id="502" r:id="rId172"/>
    <p:sldId id="543" r:id="rId173"/>
    <p:sldId id="552" r:id="rId174"/>
    <p:sldId id="535" r:id="rId175"/>
    <p:sldId id="459" r:id="rId176"/>
    <p:sldId id="460" r:id="rId177"/>
    <p:sldId id="461" r:id="rId178"/>
    <p:sldId id="554" r:id="rId179"/>
    <p:sldId id="468" r:id="rId180"/>
    <p:sldId id="403" r:id="rId181"/>
    <p:sldId id="361" r:id="rId182"/>
    <p:sldId id="499" r:id="rId183"/>
    <p:sldId id="366" r:id="rId184"/>
    <p:sldId id="500" r:id="rId185"/>
    <p:sldId id="465" r:id="rId186"/>
    <p:sldId id="466" r:id="rId187"/>
    <p:sldId id="519" r:id="rId188"/>
    <p:sldId id="350" r:id="rId189"/>
  </p:sldIdLst>
  <p:sldSz cx="9144000" cy="6858000" type="screen4x3"/>
  <p:notesSz cx="6810375" cy="9942513"/>
  <p:defaultTextStyle>
    <a:defPPr>
      <a:defRPr lang="nl-NL"/>
    </a:defPPr>
    <a:lvl1pPr algn="l" rtl="0" fontAlgn="base">
      <a:spcBef>
        <a:spcPct val="0"/>
      </a:spcBef>
      <a:spcAft>
        <a:spcPct val="0"/>
      </a:spcAft>
      <a:buClr>
        <a:schemeClr val="tx1"/>
      </a:buClr>
      <a:buSzPct val="120000"/>
      <a:defRPr kern="1200">
        <a:solidFill>
          <a:schemeClr val="tx2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buClr>
        <a:schemeClr val="tx1"/>
      </a:buClr>
      <a:buSzPct val="120000"/>
      <a:defRPr kern="1200">
        <a:solidFill>
          <a:schemeClr val="tx2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buClr>
        <a:schemeClr val="tx1"/>
      </a:buClr>
      <a:buSzPct val="120000"/>
      <a:defRPr kern="1200">
        <a:solidFill>
          <a:schemeClr val="tx2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buClr>
        <a:schemeClr val="tx1"/>
      </a:buClr>
      <a:buSzPct val="120000"/>
      <a:defRPr kern="1200">
        <a:solidFill>
          <a:schemeClr val="tx2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buClr>
        <a:schemeClr val="tx1"/>
      </a:buClr>
      <a:buSzPct val="120000"/>
      <a:defRPr kern="1200">
        <a:solidFill>
          <a:schemeClr val="tx2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2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2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2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2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585A"/>
    <a:srgbClr val="B2B2B2"/>
    <a:srgbClr val="FFDAAA"/>
    <a:srgbClr val="DDDDD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04" autoAdjust="0"/>
    <p:restoredTop sz="76303" autoAdjust="0"/>
  </p:normalViewPr>
  <p:slideViewPr>
    <p:cSldViewPr snapToGrid="0" snapToObjects="1">
      <p:cViewPr varScale="1">
        <p:scale>
          <a:sx n="64" d="100"/>
          <a:sy n="64" d="100"/>
        </p:scale>
        <p:origin x="2208" y="72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59" Type="http://schemas.openxmlformats.org/officeDocument/2006/relationships/slide" Target="slides/slide154.xml"/><Relationship Id="rId170" Type="http://schemas.openxmlformats.org/officeDocument/2006/relationships/slide" Target="slides/slide165.xml"/><Relationship Id="rId191" Type="http://schemas.openxmlformats.org/officeDocument/2006/relationships/handoutMaster" Target="handoutMasters/handoutMaster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2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81" Type="http://schemas.openxmlformats.org/officeDocument/2006/relationships/slide" Target="slides/slide176.xml"/><Relationship Id="rId22" Type="http://schemas.openxmlformats.org/officeDocument/2006/relationships/slide" Target="slides/slide17.xml"/><Relationship Id="rId43" Type="http://schemas.openxmlformats.org/officeDocument/2006/relationships/slide" Target="slides/slide38.xml"/><Relationship Id="rId64" Type="http://schemas.openxmlformats.org/officeDocument/2006/relationships/slide" Target="slides/slide59.xml"/><Relationship Id="rId118" Type="http://schemas.openxmlformats.org/officeDocument/2006/relationships/slide" Target="slides/slide113.xml"/><Relationship Id="rId139" Type="http://schemas.openxmlformats.org/officeDocument/2006/relationships/slide" Target="slides/slide134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71" Type="http://schemas.openxmlformats.org/officeDocument/2006/relationships/slide" Target="slides/slide166.xml"/><Relationship Id="rId192" Type="http://schemas.openxmlformats.org/officeDocument/2006/relationships/presProps" Target="presProps.xml"/><Relationship Id="rId12" Type="http://schemas.openxmlformats.org/officeDocument/2006/relationships/slide" Target="slides/slide7.xml"/><Relationship Id="rId33" Type="http://schemas.openxmlformats.org/officeDocument/2006/relationships/slide" Target="slides/slide28.xml"/><Relationship Id="rId108" Type="http://schemas.openxmlformats.org/officeDocument/2006/relationships/slide" Target="slides/slide103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5" Type="http://schemas.openxmlformats.org/officeDocument/2006/relationships/slide" Target="slides/slide70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61" Type="http://schemas.openxmlformats.org/officeDocument/2006/relationships/slide" Target="slides/slide156.xml"/><Relationship Id="rId182" Type="http://schemas.openxmlformats.org/officeDocument/2006/relationships/slide" Target="slides/slide177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5" Type="http://schemas.openxmlformats.org/officeDocument/2006/relationships/slide" Target="slides/slide60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51" Type="http://schemas.openxmlformats.org/officeDocument/2006/relationships/slide" Target="slides/slide146.xml"/><Relationship Id="rId172" Type="http://schemas.openxmlformats.org/officeDocument/2006/relationships/slide" Target="slides/slide167.xml"/><Relationship Id="rId193" Type="http://schemas.openxmlformats.org/officeDocument/2006/relationships/viewProps" Target="viewProps.xml"/><Relationship Id="rId13" Type="http://schemas.openxmlformats.org/officeDocument/2006/relationships/slide" Target="slides/slide8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188" Type="http://schemas.openxmlformats.org/officeDocument/2006/relationships/slide" Target="slides/slide183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183" Type="http://schemas.openxmlformats.org/officeDocument/2006/relationships/slide" Target="slides/slide178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slide" Target="slides/slide173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4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79" Type="http://schemas.openxmlformats.org/officeDocument/2006/relationships/slide" Target="slides/slide174.xml"/><Relationship Id="rId195" Type="http://schemas.openxmlformats.org/officeDocument/2006/relationships/tableStyles" Target="tableStyles.xml"/><Relationship Id="rId190" Type="http://schemas.openxmlformats.org/officeDocument/2006/relationships/notesMaster" Target="notesMasters/notesMaster1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185" Type="http://schemas.openxmlformats.org/officeDocument/2006/relationships/slide" Target="slides/slide18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80" Type="http://schemas.openxmlformats.org/officeDocument/2006/relationships/slide" Target="slides/slide175.xml"/><Relationship Id="rId26" Type="http://schemas.openxmlformats.org/officeDocument/2006/relationships/slide" Target="slides/slide2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slide" Target="slides/slide149.xml"/><Relationship Id="rId175" Type="http://schemas.openxmlformats.org/officeDocument/2006/relationships/slide" Target="slides/slide170.xml"/><Relationship Id="rId16" Type="http://schemas.openxmlformats.org/officeDocument/2006/relationships/slide" Target="slides/slide11.xml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90" Type="http://schemas.openxmlformats.org/officeDocument/2006/relationships/slide" Target="slides/slide85.xml"/><Relationship Id="rId165" Type="http://schemas.openxmlformats.org/officeDocument/2006/relationships/slide" Target="slides/slide160.xml"/><Relationship Id="rId186" Type="http://schemas.openxmlformats.org/officeDocument/2006/relationships/slide" Target="slides/slide181.xml"/><Relationship Id="rId27" Type="http://schemas.openxmlformats.org/officeDocument/2006/relationships/slide" Target="slides/slide22.xml"/><Relationship Id="rId48" Type="http://schemas.openxmlformats.org/officeDocument/2006/relationships/slide" Target="slides/slide43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34" Type="http://schemas.openxmlformats.org/officeDocument/2006/relationships/slide" Target="slides/slide129.xml"/><Relationship Id="rId80" Type="http://schemas.openxmlformats.org/officeDocument/2006/relationships/slide" Target="slides/slide75.xml"/><Relationship Id="rId155" Type="http://schemas.openxmlformats.org/officeDocument/2006/relationships/slide" Target="slides/slide150.xml"/><Relationship Id="rId176" Type="http://schemas.openxmlformats.org/officeDocument/2006/relationships/slide" Target="slides/slide171.xml"/><Relationship Id="rId17" Type="http://schemas.openxmlformats.org/officeDocument/2006/relationships/slide" Target="slides/slide12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24" Type="http://schemas.openxmlformats.org/officeDocument/2006/relationships/slide" Target="slides/slide119.xml"/><Relationship Id="rId70" Type="http://schemas.openxmlformats.org/officeDocument/2006/relationships/slide" Target="slides/slide65.xml"/><Relationship Id="rId91" Type="http://schemas.openxmlformats.org/officeDocument/2006/relationships/slide" Target="slides/slide86.xml"/><Relationship Id="rId145" Type="http://schemas.openxmlformats.org/officeDocument/2006/relationships/slide" Target="slides/slide140.xml"/><Relationship Id="rId166" Type="http://schemas.openxmlformats.org/officeDocument/2006/relationships/slide" Target="slides/slide161.xml"/><Relationship Id="rId187" Type="http://schemas.openxmlformats.org/officeDocument/2006/relationships/slide" Target="slides/slide182.xml"/><Relationship Id="rId1" Type="http://schemas.openxmlformats.org/officeDocument/2006/relationships/customXml" Target="../customXml/item1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60" Type="http://schemas.openxmlformats.org/officeDocument/2006/relationships/slide" Target="slides/slide55.xml"/><Relationship Id="rId81" Type="http://schemas.openxmlformats.org/officeDocument/2006/relationships/slide" Target="slides/slide76.xml"/><Relationship Id="rId135" Type="http://schemas.openxmlformats.org/officeDocument/2006/relationships/slide" Target="slides/slide130.xml"/><Relationship Id="rId156" Type="http://schemas.openxmlformats.org/officeDocument/2006/relationships/slide" Target="slides/slide151.xml"/><Relationship Id="rId177" Type="http://schemas.openxmlformats.org/officeDocument/2006/relationships/slide" Target="slides/slide172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1163" cy="49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ClrTx/>
              <a:buSzTx/>
              <a:defRPr sz="1200"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3662"/>
            <a:ext cx="2951163" cy="49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buClrTx/>
              <a:buSzTx/>
              <a:defRPr sz="1200"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7636" y="9443662"/>
            <a:ext cx="2951163" cy="49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ClrTx/>
              <a:buSzTx/>
              <a:defRPr sz="1200">
                <a:solidFill>
                  <a:schemeClr val="tx1"/>
                </a:solidFill>
              </a:defRPr>
            </a:lvl1pPr>
          </a:lstStyle>
          <a:p>
            <a:fld id="{83AA87FD-045C-4AB8-9323-EAE528B35D78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924670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1163" cy="49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ClrTx/>
              <a:buSzTx/>
              <a:defRPr sz="1200"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7636" y="0"/>
            <a:ext cx="2951163" cy="49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ClrTx/>
              <a:buSzTx/>
              <a:defRPr sz="1200"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6125"/>
            <a:ext cx="4968875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22694"/>
            <a:ext cx="5448300" cy="4474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de opmaakprofielen van de modeltekst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3662"/>
            <a:ext cx="2951163" cy="49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buClrTx/>
              <a:buSzTx/>
              <a:defRPr sz="1200"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7636" y="9443662"/>
            <a:ext cx="2951163" cy="497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ClrTx/>
              <a:buSzTx/>
              <a:defRPr sz="1200">
                <a:solidFill>
                  <a:schemeClr val="tx1"/>
                </a:solidFill>
              </a:defRPr>
            </a:lvl1pPr>
          </a:lstStyle>
          <a:p>
            <a:fld id="{62C99B02-DBAA-4F03-954B-2F74ED1216A4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88952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bugzilla.mozilla.org/show_bug.cgi?id=876498" TargetMode="External"/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Zet</a:t>
            </a:r>
            <a:r>
              <a:rPr lang="en-US" dirty="0" smtClean="0"/>
              <a:t> </a:t>
            </a:r>
            <a:r>
              <a:rPr lang="en-US" dirty="0" err="1" smtClean="0"/>
              <a:t>aan</a:t>
            </a:r>
            <a:r>
              <a:rPr lang="en-US" dirty="0" smtClean="0"/>
              <a:t> in Cr op laptop met webcam, </a:t>
            </a:r>
            <a:r>
              <a:rPr lang="en-US" dirty="0" err="1" smtClean="0"/>
              <a:t>een</a:t>
            </a:r>
            <a:r>
              <a:rPr lang="en-US" dirty="0" smtClean="0"/>
              <a:t> van: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https://apprtc.appspot.com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smtClean="0"/>
              <a:t>http://idevelop.ro/ascii-camera/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smtClean="0"/>
              <a:t>http://webcamtoy.com/app/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smtClean="0"/>
              <a:t>http://html5-demos.appspot.com/static/getusermedia/photobooth.html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51144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D1 ** luisteropdracht</a:t>
            </a:r>
          </a:p>
          <a:p>
            <a:r>
              <a:rPr lang="nl-NL" dirty="0" smtClean="0"/>
              <a:t>noteer welk onderwerp/concept je het </a:t>
            </a:r>
            <a:r>
              <a:rPr lang="nl-NL" dirty="0" err="1" smtClean="0"/>
              <a:t>coolste</a:t>
            </a:r>
            <a:r>
              <a:rPr lang="nl-NL" dirty="0" smtClean="0"/>
              <a:t>, </a:t>
            </a:r>
            <a:r>
              <a:rPr lang="nl-NL" dirty="0" err="1" smtClean="0"/>
              <a:t>vernieuwendste</a:t>
            </a:r>
            <a:r>
              <a:rPr lang="nl-NL" dirty="0" smtClean="0"/>
              <a:t> of </a:t>
            </a:r>
            <a:r>
              <a:rPr lang="nl-NL" dirty="0" err="1" smtClean="0"/>
              <a:t>verrasendst</a:t>
            </a:r>
            <a:r>
              <a:rPr lang="nl-NL" dirty="0" smtClean="0"/>
              <a:t> vindt.</a:t>
            </a:r>
          </a:p>
          <a:p>
            <a:r>
              <a:rPr lang="nl-NL" dirty="0" smtClean="0"/>
              <a:t>Ieder 1 ding; mag een klein detail zijn</a:t>
            </a:r>
          </a:p>
          <a:p>
            <a:r>
              <a:rPr lang="nl-NL" dirty="0" smtClean="0"/>
              <a:t>~&gt; # keer aan herinneren tijdens presentatie!</a:t>
            </a:r>
          </a:p>
          <a:p>
            <a:r>
              <a:rPr lang="nl-NL" dirty="0" smtClean="0"/>
              <a:t>~&gt; aan het eind vragen wat men opgeschreven heeft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009825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D6 *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toepasronde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Hobby </a:t>
            </a:r>
            <a:r>
              <a:rPr lang="en-US" baseline="0" dirty="0" err="1" smtClean="0"/>
              <a:t>danwel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klant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Methode</a:t>
            </a:r>
            <a:r>
              <a:rPr lang="en-US" baseline="0" dirty="0" smtClean="0"/>
              <a:t>: </a:t>
            </a:r>
          </a:p>
          <a:p>
            <a:pPr marL="628650" lvl="1" indent="-171450">
              <a:buFontTx/>
              <a:buChar char="-"/>
            </a:pPr>
            <a:r>
              <a:rPr lang="en-US" baseline="0" dirty="0" err="1" smtClean="0"/>
              <a:t>Geeft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iedereen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enkele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minuten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bedenktijd</a:t>
            </a:r>
            <a:endParaRPr lang="en-US" baseline="0" dirty="0" smtClean="0"/>
          </a:p>
          <a:p>
            <a:pPr marL="628650" lvl="1" indent="-171450">
              <a:buFontTx/>
              <a:buChar char="-"/>
            </a:pPr>
            <a:r>
              <a:rPr lang="en-US" baseline="0" dirty="0" err="1" smtClean="0"/>
              <a:t>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wijs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iemand</a:t>
            </a:r>
            <a:r>
              <a:rPr lang="en-US" baseline="0" dirty="0" smtClean="0"/>
              <a:t> in de </a:t>
            </a:r>
            <a:r>
              <a:rPr lang="en-US" baseline="0" dirty="0" err="1" smtClean="0"/>
              <a:t>groep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aan</a:t>
            </a:r>
            <a:endParaRPr lang="en-US" baseline="0" dirty="0" smtClean="0"/>
          </a:p>
          <a:p>
            <a:pPr marL="628650" lvl="1" indent="-171450">
              <a:buFontTx/>
              <a:buChar char="-"/>
            </a:pPr>
            <a:r>
              <a:rPr lang="en-US" baseline="0" dirty="0" err="1" smtClean="0"/>
              <a:t>Noteer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ideeen</a:t>
            </a:r>
            <a:r>
              <a:rPr lang="en-US" baseline="0" dirty="0" smtClean="0"/>
              <a:t> op flap</a:t>
            </a:r>
          </a:p>
          <a:p>
            <a:pPr marL="628650" lvl="1" indent="-171450">
              <a:buFontTx/>
              <a:buChar char="-"/>
            </a:pPr>
            <a:r>
              <a:rPr lang="en-US" baseline="0" dirty="0" err="1" smtClean="0"/>
              <a:t>Beurt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willekeurig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doorgeven</a:t>
            </a:r>
            <a:r>
              <a:rPr lang="en-US" baseline="0" dirty="0" smtClean="0"/>
              <a:t> (B10 * </a:t>
            </a:r>
            <a:r>
              <a:rPr lang="en-US" baseline="0" dirty="0" err="1" smtClean="0"/>
              <a:t>beurt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doorgeven</a:t>
            </a:r>
            <a:r>
              <a:rPr lang="en-US" baseline="0" dirty="0" smtClean="0"/>
              <a:t>)</a:t>
            </a:r>
          </a:p>
          <a:p>
            <a:pPr marL="628650" lvl="1" indent="-171450">
              <a:buFontTx/>
              <a:buChar char="-"/>
            </a:pPr>
            <a:r>
              <a:rPr lang="en-US" baseline="0" dirty="0" err="1" smtClean="0"/>
              <a:t>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maak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samenvatting</a:t>
            </a:r>
            <a:r>
              <a:rPr lang="en-US" baseline="0" dirty="0" smtClean="0"/>
              <a:t>/</a:t>
            </a:r>
            <a:r>
              <a:rPr lang="en-US" baseline="0" dirty="0" err="1" smtClean="0"/>
              <a:t>conclusie</a:t>
            </a:r>
            <a:endParaRPr lang="en-US" baseline="0" dirty="0" smtClean="0"/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L1 * follow-up: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vraag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ook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echt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iets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bouwen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173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351401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laatste</a:t>
            </a:r>
            <a:r>
              <a:rPr lang="en-US" dirty="0" smtClean="0"/>
              <a:t> dag: D2 * flap (incl. </a:t>
            </a:r>
            <a:r>
              <a:rPr lang="en-US" dirty="0" err="1" smtClean="0"/>
              <a:t>dichtgevouwen</a:t>
            </a:r>
            <a:r>
              <a:rPr lang="en-US" dirty="0" smtClean="0"/>
              <a:t> </a:t>
            </a:r>
            <a:r>
              <a:rPr lang="en-US" dirty="0" err="1" smtClean="0"/>
              <a:t>papiertjes</a:t>
            </a:r>
            <a:r>
              <a:rPr lang="en-US" dirty="0" smtClean="0"/>
              <a:t>) nu </a:t>
            </a:r>
            <a:r>
              <a:rPr lang="en-US" dirty="0" err="1" smtClean="0"/>
              <a:t>evalueren</a:t>
            </a:r>
            <a:r>
              <a:rPr lang="en-US" dirty="0" smtClean="0"/>
              <a:t>! Check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mensen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kregen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wilden</a:t>
            </a:r>
            <a:r>
              <a:rPr lang="en-US" baseline="0" dirty="0" smtClean="0"/>
              <a:t>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J10 * “3 </a:t>
            </a:r>
            <a:r>
              <a:rPr lang="en-US" dirty="0" err="1" smtClean="0"/>
              <a:t>woorden</a:t>
            </a:r>
            <a:r>
              <a:rPr lang="en-US" dirty="0" smtClean="0"/>
              <a:t>” – de bulleted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vragen</a:t>
            </a:r>
            <a:r>
              <a:rPr lang="en-US" dirty="0" smtClean="0"/>
              <a:t> </a:t>
            </a:r>
            <a:r>
              <a:rPr lang="en-US" dirty="0" err="1" smtClean="0"/>
              <a:t>hierboven</a:t>
            </a:r>
            <a:r>
              <a:rPr lang="en-US" dirty="0" smtClean="0"/>
              <a:t> </a:t>
            </a:r>
            <a:r>
              <a:rPr lang="en-US" dirty="0" err="1" smtClean="0"/>
              <a:t>dienen</a:t>
            </a:r>
            <a:r>
              <a:rPr lang="en-US" dirty="0" smtClean="0"/>
              <a:t> </a:t>
            </a:r>
            <a:r>
              <a:rPr lang="en-US" dirty="0" err="1" smtClean="0"/>
              <a:t>slechts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leidraad</a:t>
            </a:r>
            <a:endParaRPr lang="en-US" dirty="0" smtClean="0"/>
          </a:p>
          <a:p>
            <a:r>
              <a:rPr lang="en-US" dirty="0" smtClean="0"/>
              <a:t>Retro-style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15</a:t>
            </a:r>
            <a:r>
              <a:rPr lang="en-US" baseline="0" dirty="0" smtClean="0"/>
              <a:t> min. </a:t>
            </a:r>
            <a:r>
              <a:rPr lang="en-US" baseline="0" dirty="0" err="1" smtClean="0"/>
              <a:t>tijd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inlassen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Geen</a:t>
            </a:r>
            <a:r>
              <a:rPr lang="en-US" baseline="0" dirty="0" smtClean="0"/>
              <a:t> hele </a:t>
            </a:r>
            <a:r>
              <a:rPr lang="en-US" baseline="0" dirty="0" err="1" smtClean="0"/>
              <a:t>verhalen</a:t>
            </a:r>
            <a:r>
              <a:rPr lang="en-US" baseline="0" dirty="0" smtClean="0"/>
              <a:t>; </a:t>
            </a:r>
            <a:r>
              <a:rPr lang="en-US" baseline="0" dirty="0" err="1" smtClean="0"/>
              <a:t>kernachtig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Vandaar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dikke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stift</a:t>
            </a:r>
            <a:r>
              <a:rPr lang="en-US" baseline="0" dirty="0" smtClean="0"/>
              <a:t>!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Groen</a:t>
            </a:r>
            <a:r>
              <a:rPr lang="en-US" baseline="0" dirty="0" smtClean="0"/>
              <a:t> = </a:t>
            </a:r>
            <a:r>
              <a:rPr lang="en-US" baseline="0" dirty="0" err="1" smtClean="0"/>
              <a:t>positief</a:t>
            </a:r>
            <a:r>
              <a:rPr lang="en-US" baseline="0" dirty="0" smtClean="0"/>
              <a:t>; </a:t>
            </a:r>
            <a:r>
              <a:rPr lang="en-US" baseline="0" dirty="0" err="1" smtClean="0"/>
              <a:t>Roze</a:t>
            </a:r>
            <a:r>
              <a:rPr lang="en-US" baseline="0" dirty="0" smtClean="0"/>
              <a:t>/</a:t>
            </a:r>
            <a:r>
              <a:rPr lang="en-US" baseline="0" dirty="0" err="1" smtClean="0"/>
              <a:t>oranje</a:t>
            </a:r>
            <a:r>
              <a:rPr lang="en-US" baseline="0" dirty="0" smtClean="0"/>
              <a:t> = </a:t>
            </a:r>
            <a:r>
              <a:rPr lang="en-US" baseline="0" dirty="0" err="1" smtClean="0"/>
              <a:t>verbeterpunt</a:t>
            </a:r>
            <a:endParaRPr lang="en-US" baseline="0" dirty="0" smtClean="0"/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J3 * barometer – mood diagram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 </a:t>
            </a:r>
            <a:r>
              <a:rPr lang="en-US" baseline="0" dirty="0" err="1" smtClean="0"/>
              <a:t>Bij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weggaan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invullen</a:t>
            </a:r>
            <a:endParaRPr lang="en-US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175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351401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Als</a:t>
            </a:r>
            <a:r>
              <a:rPr lang="en-US" dirty="0" smtClean="0"/>
              <a:t> het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echt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dooie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boel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wordt</a:t>
            </a:r>
            <a:r>
              <a:rPr lang="en-US" baseline="0" dirty="0" smtClean="0"/>
              <a:t>…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181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48262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..en </a:t>
            </a:r>
            <a:r>
              <a:rPr lang="en-US" dirty="0" err="1" smtClean="0"/>
              <a:t>Vert.x</a:t>
            </a:r>
            <a:r>
              <a:rPr lang="en-US" dirty="0" smtClean="0"/>
              <a:t>, </a:t>
            </a:r>
            <a:r>
              <a:rPr lang="en-US" dirty="0" err="1" smtClean="0"/>
              <a:t>Netty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8595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Opm</a:t>
            </a:r>
            <a:r>
              <a:rPr lang="en-US" dirty="0" smtClean="0"/>
              <a:t> </a:t>
            </a:r>
            <a:r>
              <a:rPr lang="en-US" dirty="0" err="1" smtClean="0"/>
              <a:t>deelnemer</a:t>
            </a:r>
            <a:r>
              <a:rPr lang="en-US" dirty="0" smtClean="0"/>
              <a:t> </a:t>
            </a:r>
            <a:r>
              <a:rPr lang="en-US" dirty="0" err="1" smtClean="0"/>
              <a:t>bij</a:t>
            </a:r>
            <a:r>
              <a:rPr lang="en-US" dirty="0" smtClean="0"/>
              <a:t> </a:t>
            </a:r>
            <a:r>
              <a:rPr lang="en-US" dirty="0" err="1" smtClean="0"/>
              <a:t>sessie</a:t>
            </a:r>
            <a:r>
              <a:rPr lang="en-US" dirty="0" smtClean="0"/>
              <a:t> 1: “</a:t>
            </a:r>
            <a:r>
              <a:rPr lang="en-US" dirty="0" err="1" smtClean="0"/>
              <a:t>titel</a:t>
            </a:r>
            <a:r>
              <a:rPr lang="en-US" dirty="0" smtClean="0"/>
              <a:t> HTML5 </a:t>
            </a:r>
            <a:r>
              <a:rPr lang="en-US" dirty="0" err="1" smtClean="0"/>
              <a:t>misleidend</a:t>
            </a:r>
            <a:r>
              <a:rPr lang="en-US" dirty="0" smtClean="0"/>
              <a:t>” (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ik</a:t>
            </a:r>
            <a:r>
              <a:rPr lang="en-US" dirty="0" smtClean="0"/>
              <a:t> </a:t>
            </a:r>
            <a:r>
              <a:rPr lang="en-US" dirty="0" err="1" smtClean="0"/>
              <a:t>duw</a:t>
            </a:r>
            <a:r>
              <a:rPr lang="en-US" dirty="0" smtClean="0"/>
              <a:t> </a:t>
            </a:r>
            <a:r>
              <a:rPr lang="en-US" dirty="0" err="1" smtClean="0"/>
              <a:t>vanalles</a:t>
            </a:r>
            <a:r>
              <a:rPr lang="en-US" dirty="0" smtClean="0"/>
              <a:t> </a:t>
            </a:r>
            <a:r>
              <a:rPr lang="en-US" dirty="0" err="1" smtClean="0"/>
              <a:t>onder</a:t>
            </a:r>
            <a:r>
              <a:rPr lang="en-US" dirty="0" smtClean="0"/>
              <a:t> ‘server push’..)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57694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Bold = </a:t>
            </a:r>
            <a:r>
              <a:rPr lang="en-US" dirty="0" err="1" smtClean="0"/>
              <a:t>grote</a:t>
            </a:r>
            <a:r>
              <a:rPr lang="en-US" dirty="0" smtClean="0"/>
              <a:t> </a:t>
            </a:r>
            <a:r>
              <a:rPr lang="en-US" dirty="0" err="1" smtClean="0"/>
              <a:t>kans</a:t>
            </a:r>
            <a:r>
              <a:rPr lang="en-US" dirty="0" smtClean="0"/>
              <a:t> </a:t>
            </a:r>
            <a:r>
              <a:rPr lang="en-US" dirty="0" err="1" smtClean="0"/>
              <a:t>dat</a:t>
            </a:r>
            <a:r>
              <a:rPr lang="en-US" dirty="0" smtClean="0"/>
              <a:t> men </a:t>
            </a:r>
            <a:r>
              <a:rPr lang="en-US" dirty="0" err="1" smtClean="0"/>
              <a:t>dat</a:t>
            </a:r>
            <a:r>
              <a:rPr lang="en-US" dirty="0" smtClean="0"/>
              <a:t> nog </a:t>
            </a:r>
            <a:r>
              <a:rPr lang="en-US" dirty="0" err="1" smtClean="0"/>
              <a:t>niet</a:t>
            </a:r>
            <a:r>
              <a:rPr lang="en-US" dirty="0" smtClean="0"/>
              <a:t> </a:t>
            </a:r>
            <a:r>
              <a:rPr lang="en-US" dirty="0" err="1" smtClean="0"/>
              <a:t>heeft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Vraag</a:t>
            </a:r>
            <a:r>
              <a:rPr lang="en-US" dirty="0" smtClean="0"/>
              <a:t> </a:t>
            </a:r>
            <a:r>
              <a:rPr lang="en-US" dirty="0" err="1" smtClean="0"/>
              <a:t>wie</a:t>
            </a:r>
            <a:r>
              <a:rPr lang="en-US" dirty="0" smtClean="0"/>
              <a:t> de </a:t>
            </a:r>
            <a:r>
              <a:rPr lang="en-US" dirty="0" err="1" smtClean="0"/>
              <a:t>spullen</a:t>
            </a:r>
            <a:r>
              <a:rPr lang="en-US" dirty="0" smtClean="0"/>
              <a:t> al </a:t>
            </a:r>
            <a:r>
              <a:rPr lang="en-US" dirty="0" err="1" smtClean="0"/>
              <a:t>heeft</a:t>
            </a:r>
            <a:r>
              <a:rPr lang="en-US" dirty="0" smtClean="0"/>
              <a:t> </a:t>
            </a:r>
            <a:r>
              <a:rPr lang="en-US" dirty="0" err="1" smtClean="0"/>
              <a:t>draaien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Wijs</a:t>
            </a:r>
            <a:r>
              <a:rPr lang="en-US" dirty="0" smtClean="0"/>
              <a:t> op het</a:t>
            </a:r>
            <a:r>
              <a:rPr lang="en-US" baseline="0" dirty="0" smtClean="0"/>
              <a:t> cookbook – </a:t>
            </a:r>
            <a:r>
              <a:rPr lang="en-US" baseline="0" dirty="0" err="1" smtClean="0"/>
              <a:t>blader</a:t>
            </a:r>
            <a:r>
              <a:rPr lang="en-US" baseline="0" dirty="0" smtClean="0"/>
              <a:t> het even door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04884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Bold = </a:t>
            </a:r>
            <a:r>
              <a:rPr lang="en-US" dirty="0" err="1" smtClean="0"/>
              <a:t>grote</a:t>
            </a:r>
            <a:r>
              <a:rPr lang="en-US" dirty="0" smtClean="0"/>
              <a:t> </a:t>
            </a:r>
            <a:r>
              <a:rPr lang="en-US" dirty="0" err="1" smtClean="0"/>
              <a:t>kans</a:t>
            </a:r>
            <a:r>
              <a:rPr lang="en-US" dirty="0" smtClean="0"/>
              <a:t> </a:t>
            </a:r>
            <a:r>
              <a:rPr lang="en-US" dirty="0" err="1" smtClean="0"/>
              <a:t>dat</a:t>
            </a:r>
            <a:r>
              <a:rPr lang="en-US" dirty="0" smtClean="0"/>
              <a:t> men </a:t>
            </a:r>
            <a:r>
              <a:rPr lang="en-US" dirty="0" err="1" smtClean="0"/>
              <a:t>dat</a:t>
            </a:r>
            <a:r>
              <a:rPr lang="en-US" dirty="0" smtClean="0"/>
              <a:t> nog </a:t>
            </a:r>
            <a:r>
              <a:rPr lang="en-US" dirty="0" err="1" smtClean="0"/>
              <a:t>niet</a:t>
            </a:r>
            <a:r>
              <a:rPr lang="en-US" dirty="0" smtClean="0"/>
              <a:t> </a:t>
            </a:r>
            <a:r>
              <a:rPr lang="en-US" dirty="0" err="1" smtClean="0"/>
              <a:t>heeft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Vraag</a:t>
            </a:r>
            <a:r>
              <a:rPr lang="en-US" dirty="0" smtClean="0"/>
              <a:t> </a:t>
            </a:r>
            <a:r>
              <a:rPr lang="en-US" dirty="0" err="1" smtClean="0"/>
              <a:t>wie</a:t>
            </a:r>
            <a:r>
              <a:rPr lang="en-US" dirty="0" smtClean="0"/>
              <a:t> de </a:t>
            </a:r>
            <a:r>
              <a:rPr lang="en-US" dirty="0" err="1" smtClean="0"/>
              <a:t>spullen</a:t>
            </a:r>
            <a:r>
              <a:rPr lang="en-US" dirty="0" smtClean="0"/>
              <a:t> al </a:t>
            </a:r>
            <a:r>
              <a:rPr lang="en-US" dirty="0" err="1" smtClean="0"/>
              <a:t>heeft</a:t>
            </a:r>
            <a:r>
              <a:rPr lang="en-US" dirty="0" smtClean="0"/>
              <a:t> </a:t>
            </a:r>
            <a:r>
              <a:rPr lang="en-US" dirty="0" err="1" smtClean="0"/>
              <a:t>draaien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74471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- Mac &amp; Linux gaat net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96336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- Mac &amp; Linux gaat net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265074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Waar</a:t>
            </a:r>
            <a:r>
              <a:rPr lang="en-US" dirty="0" smtClean="0"/>
              <a:t> </a:t>
            </a:r>
            <a:r>
              <a:rPr lang="en-US" dirty="0" err="1" smtClean="0"/>
              <a:t>gaan</a:t>
            </a:r>
            <a:r>
              <a:rPr lang="en-US" dirty="0" smtClean="0"/>
              <a:t> </a:t>
            </a:r>
            <a:r>
              <a:rPr lang="en-US" dirty="0" err="1" smtClean="0"/>
              <a:t>mensen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? In depth </a:t>
            </a:r>
            <a:r>
              <a:rPr lang="en-US" dirty="0" err="1" smtClean="0"/>
              <a:t>historie</a:t>
            </a:r>
            <a:r>
              <a:rPr lang="en-US" dirty="0" smtClean="0"/>
              <a:t>/</a:t>
            </a:r>
            <a:r>
              <a:rPr lang="en-US" dirty="0" err="1" smtClean="0"/>
              <a:t>evolutie</a:t>
            </a:r>
            <a:r>
              <a:rPr lang="en-US" dirty="0" smtClean="0"/>
              <a:t> web en </a:t>
            </a:r>
            <a:r>
              <a:rPr lang="en-US" dirty="0" err="1" smtClean="0"/>
              <a:t>beginselen</a:t>
            </a:r>
            <a:r>
              <a:rPr lang="en-US" dirty="0" smtClean="0"/>
              <a:t> </a:t>
            </a:r>
            <a:r>
              <a:rPr lang="en-US" dirty="0" err="1" smtClean="0"/>
              <a:t>async</a:t>
            </a:r>
            <a:r>
              <a:rPr lang="en-US" dirty="0" smtClean="0"/>
              <a:t>?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meteen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technische</a:t>
            </a:r>
            <a:r>
              <a:rPr lang="en-US" baseline="0" dirty="0" smtClean="0"/>
              <a:t> details in?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36889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Noem</a:t>
            </a:r>
            <a:r>
              <a:rPr lang="en-US" dirty="0" smtClean="0"/>
              <a:t>: lab of demo </a:t>
            </a:r>
            <a:r>
              <a:rPr lang="en-US" dirty="0" err="1" smtClean="0"/>
              <a:t>kan</a:t>
            </a:r>
            <a:r>
              <a:rPr lang="en-US" dirty="0" smtClean="0"/>
              <a:t> </a:t>
            </a:r>
            <a:r>
              <a:rPr lang="en-US" dirty="0" err="1" smtClean="0"/>
              <a:t>ik</a:t>
            </a:r>
            <a:r>
              <a:rPr lang="en-US" dirty="0" smtClean="0"/>
              <a:t> nog </a:t>
            </a:r>
            <a:r>
              <a:rPr lang="en-US" dirty="0" err="1" smtClean="0"/>
              <a:t>wel</a:t>
            </a:r>
            <a:r>
              <a:rPr lang="en-US" dirty="0" smtClean="0"/>
              <a:t> </a:t>
            </a:r>
            <a:r>
              <a:rPr lang="en-US" dirty="0" err="1" smtClean="0"/>
              <a:t>maken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20552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HTTP/2: feb-2015 final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browser- &amp; </a:t>
            </a:r>
            <a:r>
              <a:rPr lang="en-US" dirty="0" err="1" smtClean="0"/>
              <a:t>serversupport</a:t>
            </a:r>
            <a:r>
              <a:rPr lang="en-US" dirty="0" smtClean="0"/>
              <a:t>: Servlet 4.0 / JSE 9 / JEE 8 – 2017?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6594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“Welkom &amp; dank </a:t>
            </a:r>
            <a:r>
              <a:rPr lang="en-US" dirty="0" err="1" smtClean="0"/>
              <a:t>voor</a:t>
            </a:r>
            <a:r>
              <a:rPr lang="en-US" dirty="0" smtClean="0"/>
              <a:t> je </a:t>
            </a:r>
            <a:r>
              <a:rPr lang="en-US" dirty="0" err="1" smtClean="0"/>
              <a:t>komst</a:t>
            </a:r>
            <a:r>
              <a:rPr lang="en-US" dirty="0" smtClean="0"/>
              <a:t>”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08459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F1 * </a:t>
            </a:r>
            <a:r>
              <a:rPr lang="en-US" dirty="0" err="1" smtClean="0"/>
              <a:t>stickeren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Iedereen</a:t>
            </a:r>
            <a:r>
              <a:rPr lang="en-US" dirty="0" smtClean="0"/>
              <a:t> mag 3 </a:t>
            </a:r>
            <a:r>
              <a:rPr lang="en-US" dirty="0" err="1" smtClean="0"/>
              <a:t>stippen</a:t>
            </a:r>
            <a:r>
              <a:rPr lang="en-US" dirty="0" smtClean="0"/>
              <a:t> </a:t>
            </a:r>
            <a:r>
              <a:rPr lang="en-US" dirty="0" err="1" smtClean="0"/>
              <a:t>plaatsen</a:t>
            </a:r>
            <a:r>
              <a:rPr lang="en-US" dirty="0" smtClean="0"/>
              <a:t> </a:t>
            </a:r>
            <a:r>
              <a:rPr lang="en-US" dirty="0" err="1" smtClean="0"/>
              <a:t>waar</a:t>
            </a:r>
            <a:r>
              <a:rPr lang="en-US" dirty="0" smtClean="0"/>
              <a:t> </a:t>
            </a:r>
            <a:r>
              <a:rPr lang="en-US" dirty="0" err="1" smtClean="0"/>
              <a:t>z’n</a:t>
            </a:r>
            <a:r>
              <a:rPr lang="en-US" dirty="0" smtClean="0"/>
              <a:t> </a:t>
            </a:r>
            <a:r>
              <a:rPr lang="en-US" dirty="0" err="1" smtClean="0"/>
              <a:t>interesse</a:t>
            </a:r>
            <a:r>
              <a:rPr lang="en-US" dirty="0" smtClean="0"/>
              <a:t> </a:t>
            </a:r>
            <a:r>
              <a:rPr lang="en-US" dirty="0" err="1" smtClean="0"/>
              <a:t>naar</a:t>
            </a:r>
            <a:r>
              <a:rPr lang="en-US" dirty="0" smtClean="0"/>
              <a:t> </a:t>
            </a:r>
            <a:r>
              <a:rPr lang="en-US" dirty="0" err="1" smtClean="0"/>
              <a:t>uitgaat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Eerst</a:t>
            </a:r>
            <a:r>
              <a:rPr lang="en-US" dirty="0" smtClean="0"/>
              <a:t> </a:t>
            </a:r>
            <a:r>
              <a:rPr lang="en-US" dirty="0" err="1" smtClean="0"/>
              <a:t>bedenktijd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Dan (</a:t>
            </a:r>
            <a:r>
              <a:rPr lang="en-US" dirty="0" err="1" smtClean="0"/>
              <a:t>bijna</a:t>
            </a:r>
            <a:r>
              <a:rPr lang="en-US" dirty="0" smtClean="0"/>
              <a:t>) </a:t>
            </a:r>
            <a:r>
              <a:rPr lang="en-US" dirty="0" err="1" smtClean="0"/>
              <a:t>tegelijk</a:t>
            </a:r>
            <a:r>
              <a:rPr lang="en-US" dirty="0" smtClean="0"/>
              <a:t> </a:t>
            </a:r>
            <a:r>
              <a:rPr lang="en-US" dirty="0" err="1" smtClean="0"/>
              <a:t>stippen</a:t>
            </a:r>
            <a:r>
              <a:rPr lang="en-US" dirty="0" smtClean="0"/>
              <a:t> </a:t>
            </a:r>
            <a:r>
              <a:rPr lang="en-US" dirty="0" err="1" smtClean="0"/>
              <a:t>plaatsen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Tel op; </a:t>
            </a:r>
            <a:r>
              <a:rPr lang="en-US" dirty="0" err="1" smtClean="0"/>
              <a:t>meer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stippen</a:t>
            </a:r>
            <a:r>
              <a:rPr lang="en-US" baseline="0" dirty="0" smtClean="0"/>
              <a:t> = </a:t>
            </a:r>
            <a:r>
              <a:rPr lang="en-US" baseline="0" dirty="0" err="1" smtClean="0"/>
              <a:t>eerst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behandelen</a:t>
            </a: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Wat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doen</a:t>
            </a:r>
            <a:r>
              <a:rPr lang="en-US" baseline="0" dirty="0" smtClean="0"/>
              <a:t> met </a:t>
            </a:r>
            <a:r>
              <a:rPr lang="en-US" baseline="0" dirty="0" err="1" smtClean="0"/>
              <a:t>onderwerpen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zonder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stip</a:t>
            </a:r>
            <a:r>
              <a:rPr lang="en-US" baseline="0" dirty="0" smtClean="0"/>
              <a:t>? </a:t>
            </a:r>
            <a:r>
              <a:rPr lang="en-US" baseline="0" dirty="0" err="1" smtClean="0"/>
              <a:t>Skippen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maar!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Of:</a:t>
            </a:r>
          </a:p>
          <a:p>
            <a:endParaRPr lang="en-US" dirty="0" smtClean="0"/>
          </a:p>
          <a:p>
            <a:r>
              <a:rPr lang="en-US" dirty="0" smtClean="0"/>
              <a:t>C4 ** </a:t>
            </a:r>
            <a:r>
              <a:rPr lang="en-US" dirty="0" err="1" smtClean="0"/>
              <a:t>reconstructie</a:t>
            </a:r>
            <a:r>
              <a:rPr lang="en-US" dirty="0" smtClean="0"/>
              <a:t> (</a:t>
            </a:r>
            <a:r>
              <a:rPr lang="en-US" dirty="0" err="1" smtClean="0"/>
              <a:t>variatie</a:t>
            </a:r>
            <a:r>
              <a:rPr lang="en-US" dirty="0" smtClean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Deel</a:t>
            </a:r>
            <a:r>
              <a:rPr lang="en-US" dirty="0" smtClean="0"/>
              <a:t> </a:t>
            </a:r>
            <a:r>
              <a:rPr lang="en-US" dirty="0" err="1" smtClean="0"/>
              <a:t>opgeknipte</a:t>
            </a:r>
            <a:r>
              <a:rPr lang="en-US" dirty="0" smtClean="0"/>
              <a:t> </a:t>
            </a:r>
            <a:r>
              <a:rPr lang="en-US" dirty="0" err="1" smtClean="0"/>
              <a:t>strookjes</a:t>
            </a:r>
            <a:r>
              <a:rPr lang="en-US" dirty="0" smtClean="0"/>
              <a:t> </a:t>
            </a:r>
            <a:r>
              <a:rPr lang="en-US" dirty="0" err="1" smtClean="0"/>
              <a:t>uit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Leg op </a:t>
            </a:r>
            <a:r>
              <a:rPr lang="en-US" dirty="0" err="1" smtClean="0"/>
              <a:t>volgorde</a:t>
            </a:r>
            <a:r>
              <a:rPr lang="en-US" baseline="0" dirty="0" smtClean="0"/>
              <a:t> die je ‘t </a:t>
            </a:r>
            <a:r>
              <a:rPr lang="en-US" baseline="0" dirty="0" err="1" smtClean="0"/>
              <a:t>meest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aanstaat</a:t>
            </a: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Zet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getallen</a:t>
            </a:r>
            <a:r>
              <a:rPr lang="en-US" baseline="0" dirty="0" smtClean="0"/>
              <a:t> 1-7 op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Na 2 </a:t>
            </a:r>
            <a:r>
              <a:rPr lang="en-US" baseline="0" dirty="0" err="1" smtClean="0"/>
              <a:t>minuten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laat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mensen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oplezen</a:t>
            </a:r>
            <a:r>
              <a:rPr lang="en-US" baseline="0" dirty="0" smtClean="0"/>
              <a:t>; </a:t>
            </a:r>
            <a:r>
              <a:rPr lang="en-US" baseline="0" dirty="0" err="1" smtClean="0"/>
              <a:t>ik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schrijf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mee</a:t>
            </a:r>
            <a:r>
              <a:rPr lang="en-US" baseline="0" dirty="0" smtClean="0"/>
              <a:t> op flap</a:t>
            </a:r>
            <a:endParaRPr lang="nl-NL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Tel op &amp; </a:t>
            </a:r>
            <a:r>
              <a:rPr lang="en-US" baseline="0" dirty="0" err="1" smtClean="0"/>
              <a:t>bepaal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totaalprio</a:t>
            </a:r>
            <a:r>
              <a:rPr lang="en-US" baseline="0" dirty="0" smtClean="0"/>
              <a:t>; </a:t>
            </a:r>
            <a:r>
              <a:rPr lang="en-US" baseline="0" dirty="0" err="1" smtClean="0"/>
              <a:t>laagste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getal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doen</a:t>
            </a:r>
            <a:r>
              <a:rPr lang="en-US" baseline="0" dirty="0" smtClean="0"/>
              <a:t> we ‘t </a:t>
            </a:r>
            <a:r>
              <a:rPr lang="en-US" baseline="0" dirty="0" err="1" smtClean="0"/>
              <a:t>eerst</a:t>
            </a:r>
            <a:endParaRPr lang="en-US" baseline="0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06749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Herinner</a:t>
            </a:r>
            <a:r>
              <a:rPr lang="en-US" dirty="0" smtClean="0"/>
              <a:t> </a:t>
            </a:r>
            <a:r>
              <a:rPr lang="en-US" dirty="0" err="1" smtClean="0"/>
              <a:t>mensen</a:t>
            </a:r>
            <a:r>
              <a:rPr lang="en-US" dirty="0" smtClean="0"/>
              <a:t> </a:t>
            </a:r>
            <a:r>
              <a:rPr lang="en-US" dirty="0" err="1" smtClean="0"/>
              <a:t>aan</a:t>
            </a:r>
            <a:r>
              <a:rPr lang="en-US" dirty="0" smtClean="0"/>
              <a:t> </a:t>
            </a:r>
            <a:r>
              <a:rPr lang="nl-NL" dirty="0" smtClean="0"/>
              <a:t>D1 ** luisteropdracht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882604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oplossingen</a:t>
            </a:r>
            <a:r>
              <a:rPr lang="en-US" baseline="0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Applet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Flash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4540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Impl</a:t>
            </a:r>
            <a:r>
              <a:rPr lang="en-US" dirty="0" smtClean="0"/>
              <a:t> </a:t>
            </a:r>
            <a:r>
              <a:rPr lang="en-US" dirty="0" err="1" smtClean="0"/>
              <a:t>o.a</a:t>
            </a:r>
            <a:r>
              <a:rPr lang="en-US" dirty="0" smtClean="0"/>
              <a:t>. </a:t>
            </a:r>
            <a:r>
              <a:rPr lang="en-US" dirty="0" err="1" smtClean="0"/>
              <a:t>CometD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62121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http://demo.kaazing.com/livefeed/</a:t>
            </a:r>
          </a:p>
          <a:p>
            <a:r>
              <a:rPr lang="nl-NL" dirty="0" smtClean="0"/>
              <a:t>http://socketo.me/demo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30516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http://enterprisewebbook.com/ch8_websockets.html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29697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OLD: http://dev.w3.org/html5/websockets/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947222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GET /</a:t>
            </a:r>
          </a:p>
          <a:p>
            <a:r>
              <a:rPr lang="nl-NL" dirty="0" smtClean="0"/>
              <a:t>Upgrade: </a:t>
            </a:r>
            <a:r>
              <a:rPr lang="nl-NL" dirty="0" err="1" smtClean="0"/>
              <a:t>websocket</a:t>
            </a:r>
            <a:endParaRPr lang="nl-NL" dirty="0" smtClean="0"/>
          </a:p>
          <a:p>
            <a:r>
              <a:rPr lang="nl-NL" dirty="0" smtClean="0"/>
              <a:t>Connection: Upgrade</a:t>
            </a:r>
          </a:p>
          <a:p>
            <a:r>
              <a:rPr lang="nl-NL" dirty="0" smtClean="0"/>
              <a:t>Sec-</a:t>
            </a:r>
            <a:r>
              <a:rPr lang="nl-NL" dirty="0" err="1" smtClean="0"/>
              <a:t>WebSocket</a:t>
            </a:r>
            <a:r>
              <a:rPr lang="nl-NL" dirty="0" smtClean="0"/>
              <a:t>-</a:t>
            </a:r>
            <a:r>
              <a:rPr lang="nl-NL" dirty="0" err="1" smtClean="0"/>
              <a:t>Key</a:t>
            </a:r>
            <a:r>
              <a:rPr lang="nl-NL" dirty="0" smtClean="0"/>
              <a:t>: *16B </a:t>
            </a:r>
            <a:r>
              <a:rPr lang="nl-NL" dirty="0" err="1" smtClean="0"/>
              <a:t>nonce</a:t>
            </a:r>
            <a:r>
              <a:rPr lang="nl-NL" dirty="0" smtClean="0"/>
              <a:t> base64*</a:t>
            </a:r>
          </a:p>
          <a:p>
            <a:r>
              <a:rPr lang="nl-NL" dirty="0" smtClean="0"/>
              <a:t>Sec-</a:t>
            </a:r>
            <a:r>
              <a:rPr lang="nl-NL" dirty="0" err="1" smtClean="0"/>
              <a:t>WebSocket</a:t>
            </a:r>
            <a:r>
              <a:rPr lang="nl-NL" dirty="0" smtClean="0"/>
              <a:t>-Protocol: chat, </a:t>
            </a:r>
            <a:r>
              <a:rPr lang="nl-NL" dirty="0" err="1" smtClean="0"/>
              <a:t>superchat</a:t>
            </a:r>
            <a:endParaRPr lang="nl-NL" dirty="0" smtClean="0"/>
          </a:p>
          <a:p>
            <a:r>
              <a:rPr lang="nl-NL" dirty="0" smtClean="0"/>
              <a:t>Sec-</a:t>
            </a:r>
            <a:r>
              <a:rPr lang="nl-NL" dirty="0" err="1" smtClean="0"/>
              <a:t>WebSocket</a:t>
            </a:r>
            <a:r>
              <a:rPr lang="nl-NL" dirty="0" smtClean="0"/>
              <a:t>-Version: 13</a:t>
            </a:r>
          </a:p>
          <a:p>
            <a:endParaRPr lang="nl-NL" dirty="0" smtClean="0"/>
          </a:p>
          <a:p>
            <a:r>
              <a:rPr lang="nl-NL" dirty="0" smtClean="0"/>
              <a:t>HTTP/1.1 101 </a:t>
            </a:r>
            <a:r>
              <a:rPr lang="nl-NL" dirty="0" err="1" smtClean="0"/>
              <a:t>Switching</a:t>
            </a:r>
            <a:r>
              <a:rPr lang="nl-NL" dirty="0" smtClean="0"/>
              <a:t> </a:t>
            </a:r>
            <a:r>
              <a:rPr lang="nl-NL" dirty="0" err="1" smtClean="0"/>
              <a:t>Protocols</a:t>
            </a:r>
            <a:endParaRPr lang="nl-NL" dirty="0" smtClean="0"/>
          </a:p>
          <a:p>
            <a:r>
              <a:rPr lang="nl-NL" dirty="0" smtClean="0"/>
              <a:t>Upgrade: </a:t>
            </a:r>
            <a:r>
              <a:rPr lang="nl-NL" dirty="0" err="1" smtClean="0"/>
              <a:t>websocket</a:t>
            </a:r>
            <a:endParaRPr lang="nl-NL" dirty="0" smtClean="0"/>
          </a:p>
          <a:p>
            <a:r>
              <a:rPr lang="nl-NL" dirty="0" smtClean="0"/>
              <a:t>Connection: Upgrade</a:t>
            </a:r>
          </a:p>
          <a:p>
            <a:r>
              <a:rPr lang="nl-NL" dirty="0" smtClean="0"/>
              <a:t>Sec-</a:t>
            </a:r>
            <a:r>
              <a:rPr lang="nl-NL" dirty="0" err="1" smtClean="0"/>
              <a:t>WebSocket</a:t>
            </a:r>
            <a:r>
              <a:rPr lang="nl-NL" dirty="0" smtClean="0"/>
              <a:t>-Accept: *20B MD5 </a:t>
            </a:r>
            <a:r>
              <a:rPr lang="nl-NL" dirty="0" err="1" smtClean="0"/>
              <a:t>hash</a:t>
            </a:r>
            <a:r>
              <a:rPr lang="nl-NL" dirty="0" smtClean="0"/>
              <a:t> base64*</a:t>
            </a:r>
          </a:p>
          <a:p>
            <a:r>
              <a:rPr lang="nl-NL" dirty="0" smtClean="0"/>
              <a:t>Sec-</a:t>
            </a:r>
            <a:r>
              <a:rPr lang="nl-NL" dirty="0" err="1" smtClean="0"/>
              <a:t>WebSocket</a:t>
            </a:r>
            <a:r>
              <a:rPr lang="nl-NL" dirty="0" smtClean="0"/>
              <a:t>-Protocol: chat</a:t>
            </a:r>
          </a:p>
          <a:p>
            <a:r>
              <a:rPr lang="nl-NL" dirty="0" smtClean="0"/>
              <a:t>Access-Control-</a:t>
            </a:r>
            <a:r>
              <a:rPr lang="nl-NL" dirty="0" err="1" smtClean="0"/>
              <a:t>Allow</a:t>
            </a:r>
            <a:r>
              <a:rPr lang="nl-NL" dirty="0" smtClean="0"/>
              <a:t>-</a:t>
            </a:r>
            <a:r>
              <a:rPr lang="nl-NL" dirty="0" err="1" smtClean="0"/>
              <a:t>Origin</a:t>
            </a:r>
            <a:r>
              <a:rPr lang="nl-NL" dirty="0" smtClean="0"/>
              <a:t>: http://host.tld</a:t>
            </a:r>
          </a:p>
          <a:p>
            <a:r>
              <a:rPr lang="nl-NL" dirty="0" smtClean="0"/>
              <a:t>Access-Control-</a:t>
            </a:r>
            <a:r>
              <a:rPr lang="nl-NL" dirty="0" err="1" smtClean="0"/>
              <a:t>Allow</a:t>
            </a:r>
            <a:r>
              <a:rPr lang="nl-NL" dirty="0" smtClean="0"/>
              <a:t>-</a:t>
            </a:r>
            <a:r>
              <a:rPr lang="nl-NL" dirty="0" err="1" smtClean="0"/>
              <a:t>Credentials</a:t>
            </a:r>
            <a:r>
              <a:rPr lang="nl-NL" dirty="0" smtClean="0"/>
              <a:t>: </a:t>
            </a:r>
            <a:r>
              <a:rPr lang="nl-NL" dirty="0" err="1" smtClean="0"/>
              <a:t>true</a:t>
            </a:r>
            <a:endParaRPr lang="nl-NL" dirty="0" smtClean="0"/>
          </a:p>
          <a:p>
            <a:r>
              <a:rPr lang="nl-NL" dirty="0" smtClean="0"/>
              <a:t>Access-Control-</a:t>
            </a:r>
            <a:r>
              <a:rPr lang="nl-NL" dirty="0" err="1" smtClean="0"/>
              <a:t>Allow</a:t>
            </a:r>
            <a:r>
              <a:rPr lang="nl-NL" dirty="0" smtClean="0"/>
              <a:t>-Headers: content-type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43352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Zie</a:t>
            </a:r>
            <a:r>
              <a:rPr lang="en-US" dirty="0" smtClean="0"/>
              <a:t> </a:t>
            </a:r>
            <a:r>
              <a:rPr lang="nl-NL" sz="1200" b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Wireshark &amp; </a:t>
            </a:r>
            <a:r>
              <a:rPr lang="nl-NL" sz="1200" b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websockets p.25</a:t>
            </a:r>
            <a:endParaRPr lang="nl-NL" sz="1200" b="1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68621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$(“#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sendButton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”,”click”, 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function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() { </a:t>
            </a:r>
          </a:p>
          <a:p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if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(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w.bufferedAmount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&lt; 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bufferThreshold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 { // check 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ws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send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buffer 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for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congestion</a:t>
            </a:r>
            <a:endParaRPr lang="nl-NL" sz="1200" b="0" i="0" u="none" strike="noStrike" kern="1200" baseline="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  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websocket.send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($(“#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inputMessage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”).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value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); </a:t>
            </a:r>
          </a:p>
          <a:p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} </a:t>
            </a:r>
          </a:p>
          <a:p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}</a:t>
            </a:r>
          </a:p>
          <a:p>
            <a:endParaRPr lang="nl-NL" sz="1200" b="0" i="0" u="none" strike="noStrike" kern="1200" baseline="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var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 = new Uint8Array([8,6,7,5,3,0,9]);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w.send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a.buffer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);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// data can be either Blob or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ArrayBuffer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depending on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binaryType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w.binaryType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“arraybuffer”; </a:t>
            </a:r>
          </a:p>
          <a:p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w.onmessage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= 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function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(e) { </a:t>
            </a:r>
          </a:p>
          <a:p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// data 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can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now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be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either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 string or 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an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ArrayBuffer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– 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not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Blob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anymore</a:t>
            </a:r>
            <a:endParaRPr lang="nl-NL" sz="1200" b="0" i="0" u="none" strike="noStrike" kern="1200" baseline="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 console.log(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e.data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); </a:t>
            </a:r>
          </a:p>
          <a:p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}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9448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Stel</a:t>
            </a:r>
            <a:r>
              <a:rPr lang="en-US" dirty="0" smtClean="0"/>
              <a:t> </a:t>
            </a:r>
            <a:r>
              <a:rPr lang="en-US" dirty="0" err="1" smtClean="0"/>
              <a:t>jezelf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voor</a:t>
            </a:r>
            <a:r>
              <a:rPr lang="en-US" baseline="0" dirty="0" smtClean="0"/>
              <a:t> in 3 </a:t>
            </a:r>
            <a:r>
              <a:rPr lang="en-US" baseline="0" dirty="0" err="1" smtClean="0"/>
              <a:t>getallen</a:t>
            </a:r>
            <a:r>
              <a:rPr lang="en-US" baseline="0" dirty="0" smtClean="0"/>
              <a:t>”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Geef</a:t>
            </a:r>
            <a:r>
              <a:rPr lang="en-US" dirty="0" smtClean="0"/>
              <a:t> </a:t>
            </a:r>
            <a:r>
              <a:rPr lang="en-US" dirty="0" err="1" smtClean="0"/>
              <a:t>voorbeeld</a:t>
            </a:r>
            <a:r>
              <a:rPr lang="en-US" dirty="0" smtClean="0"/>
              <a:t>; </a:t>
            </a:r>
            <a:r>
              <a:rPr lang="en-US" dirty="0" err="1" smtClean="0"/>
              <a:t>geen</a:t>
            </a:r>
            <a:r>
              <a:rPr lang="en-US" dirty="0" smtClean="0"/>
              <a:t> </a:t>
            </a:r>
            <a:r>
              <a:rPr lang="en-US" i="1" dirty="0" err="1" smtClean="0"/>
              <a:t>ervaringen</a:t>
            </a:r>
            <a:r>
              <a:rPr lang="en-US" i="0" dirty="0" smtClean="0"/>
              <a:t> </a:t>
            </a:r>
            <a:r>
              <a:rPr lang="en-US" i="0" dirty="0" err="1" smtClean="0"/>
              <a:t>noemen</a:t>
            </a:r>
            <a:r>
              <a:rPr lang="en-US" i="0" dirty="0" smtClean="0"/>
              <a:t>. </a:t>
            </a:r>
            <a:r>
              <a:rPr lang="en-US" i="0" dirty="0" err="1" smtClean="0"/>
              <a:t>Eenvoudige</a:t>
            </a:r>
            <a:r>
              <a:rPr lang="en-US" i="0" dirty="0" smtClean="0"/>
              <a:t> </a:t>
            </a:r>
            <a:r>
              <a:rPr lang="en-US" i="0" dirty="0" err="1" smtClean="0"/>
              <a:t>privegetallen</a:t>
            </a:r>
            <a:endParaRPr lang="en-US" i="0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0" dirty="0" smtClean="0"/>
              <a:t># </a:t>
            </a:r>
            <a:r>
              <a:rPr lang="en-US" i="0" dirty="0" err="1" smtClean="0"/>
              <a:t>kinderen</a:t>
            </a:r>
            <a:r>
              <a:rPr lang="en-US" i="0" dirty="0" smtClean="0"/>
              <a:t>, </a:t>
            </a:r>
            <a:r>
              <a:rPr lang="en-US" i="0" dirty="0" err="1" smtClean="0"/>
              <a:t>leeftijd</a:t>
            </a:r>
            <a:r>
              <a:rPr lang="en-US" i="0" dirty="0" smtClean="0"/>
              <a:t>, </a:t>
            </a:r>
            <a:r>
              <a:rPr lang="en-US" i="0" dirty="0" err="1" smtClean="0"/>
              <a:t>speciale</a:t>
            </a:r>
            <a:r>
              <a:rPr lang="en-US" i="0" baseline="0" dirty="0" smtClean="0"/>
              <a:t> datum, </a:t>
            </a:r>
            <a:r>
              <a:rPr lang="en-US" i="0" dirty="0" err="1" smtClean="0"/>
              <a:t>jaren</a:t>
            </a:r>
            <a:r>
              <a:rPr lang="en-US" i="0" dirty="0" smtClean="0"/>
              <a:t> </a:t>
            </a:r>
            <a:r>
              <a:rPr lang="en-US" i="0" dirty="0" err="1" smtClean="0"/>
              <a:t>bij</a:t>
            </a:r>
            <a:r>
              <a:rPr lang="en-US" i="0" dirty="0" smtClean="0"/>
              <a:t> J-Tech/</a:t>
            </a:r>
            <a:r>
              <a:rPr lang="en-US" i="0" dirty="0" err="1" smtClean="0"/>
              <a:t>huidige</a:t>
            </a:r>
            <a:r>
              <a:rPr lang="en-US" i="0" dirty="0" smtClean="0"/>
              <a:t> </a:t>
            </a:r>
            <a:r>
              <a:rPr lang="en-US" i="0" dirty="0" err="1" smtClean="0"/>
              <a:t>klant</a:t>
            </a:r>
            <a:r>
              <a:rPr lang="en-US" i="0" dirty="0" smtClean="0"/>
              <a:t>, gem. km/</a:t>
            </a:r>
            <a:r>
              <a:rPr lang="en-US" i="0" dirty="0" err="1" smtClean="0"/>
              <a:t>wk</a:t>
            </a:r>
            <a:r>
              <a:rPr lang="en-US" i="0" dirty="0" smtClean="0"/>
              <a:t> </a:t>
            </a:r>
            <a:r>
              <a:rPr lang="en-US" i="0" dirty="0" err="1" smtClean="0"/>
              <a:t>hardlopen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Enkele</a:t>
            </a:r>
            <a:r>
              <a:rPr lang="en-US" dirty="0" smtClean="0"/>
              <a:t> </a:t>
            </a:r>
            <a:r>
              <a:rPr lang="en-US" dirty="0" err="1" smtClean="0"/>
              <a:t>minuten</a:t>
            </a:r>
            <a:r>
              <a:rPr lang="en-US" dirty="0" smtClean="0"/>
              <a:t> </a:t>
            </a:r>
            <a:r>
              <a:rPr lang="en-US" dirty="0" err="1" smtClean="0"/>
              <a:t>bedenktijd</a:t>
            </a:r>
            <a:r>
              <a:rPr lang="en-US" dirty="0" smtClean="0"/>
              <a:t> </a:t>
            </a:r>
            <a:r>
              <a:rPr lang="en-US" dirty="0" err="1" smtClean="0"/>
              <a:t>vooraf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 smtClean="0"/>
              <a:t>Kost</a:t>
            </a:r>
            <a:r>
              <a:rPr lang="en-US" dirty="0" smtClean="0"/>
              <a:t> </a:t>
            </a:r>
            <a:r>
              <a:rPr lang="en-US" dirty="0" err="1" smtClean="0"/>
              <a:t>veel</a:t>
            </a:r>
            <a:r>
              <a:rPr lang="en-US" dirty="0" smtClean="0"/>
              <a:t> </a:t>
            </a:r>
            <a:r>
              <a:rPr lang="en-US" dirty="0" err="1" smtClean="0"/>
              <a:t>tijd</a:t>
            </a:r>
            <a:r>
              <a:rPr lang="en-US" dirty="0" smtClean="0"/>
              <a:t>! </a:t>
            </a:r>
            <a:r>
              <a:rPr lang="en-US" dirty="0" err="1" smtClean="0"/>
              <a:t>Vantevoren</a:t>
            </a:r>
            <a:r>
              <a:rPr lang="en-US" dirty="0" smtClean="0"/>
              <a:t> </a:t>
            </a:r>
            <a:r>
              <a:rPr lang="en-US" dirty="0" err="1" smtClean="0"/>
              <a:t>aangeven</a:t>
            </a:r>
            <a:r>
              <a:rPr lang="en-US" dirty="0" smtClean="0"/>
              <a:t> </a:t>
            </a:r>
            <a:r>
              <a:rPr lang="en-US" dirty="0" err="1" smtClean="0"/>
              <a:t>dat</a:t>
            </a:r>
            <a:r>
              <a:rPr lang="en-US" dirty="0" smtClean="0"/>
              <a:t> men</a:t>
            </a:r>
            <a:r>
              <a:rPr lang="en-US" baseline="0" dirty="0" smtClean="0"/>
              <a:t> ‘t </a:t>
            </a:r>
            <a:r>
              <a:rPr lang="en-US" baseline="0" dirty="0" err="1" smtClean="0"/>
              <a:t>kort</a:t>
            </a:r>
            <a:r>
              <a:rPr lang="en-US" baseline="0" dirty="0" smtClean="0"/>
              <a:t> mag </a:t>
            </a:r>
            <a:r>
              <a:rPr lang="en-US" baseline="0" dirty="0" err="1" smtClean="0"/>
              <a:t>houden</a:t>
            </a:r>
            <a:endParaRPr lang="en-US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r>
              <a:rPr lang="en-US" dirty="0" smtClean="0"/>
              <a:t>B10 * </a:t>
            </a:r>
            <a:r>
              <a:rPr lang="en-US" dirty="0" err="1" smtClean="0"/>
              <a:t>beurt</a:t>
            </a:r>
            <a:r>
              <a:rPr lang="en-US" dirty="0" smtClean="0"/>
              <a:t> </a:t>
            </a:r>
            <a:r>
              <a:rPr lang="en-US" dirty="0" err="1" smtClean="0"/>
              <a:t>doorgeven</a:t>
            </a:r>
            <a:r>
              <a:rPr lang="en-US" dirty="0" smtClean="0"/>
              <a:t> (</a:t>
            </a:r>
            <a:r>
              <a:rPr lang="en-US" dirty="0" err="1" smtClean="0"/>
              <a:t>naamkaartjes</a:t>
            </a:r>
            <a:r>
              <a:rPr lang="en-US" dirty="0" smtClean="0"/>
              <a:t> </a:t>
            </a:r>
            <a:r>
              <a:rPr lang="en-US" dirty="0" err="1" smtClean="0"/>
              <a:t>nodig</a:t>
            </a:r>
            <a:r>
              <a:rPr lang="en-US" dirty="0" smtClean="0"/>
              <a:t>!) [</a:t>
            </a:r>
            <a:r>
              <a:rPr lang="en-US" dirty="0" err="1" smtClean="0"/>
              <a:t>doel</a:t>
            </a:r>
            <a:r>
              <a:rPr lang="en-US" dirty="0" smtClean="0"/>
              <a:t>: </a:t>
            </a:r>
            <a:r>
              <a:rPr lang="en-US" dirty="0" err="1" smtClean="0"/>
              <a:t>dynamischer</a:t>
            </a:r>
            <a:r>
              <a:rPr lang="en-US" dirty="0" smtClean="0"/>
              <a:t> en minder </a:t>
            </a:r>
            <a:r>
              <a:rPr lang="en-US" dirty="0" err="1" smtClean="0"/>
              <a:t>spanningsopbouw</a:t>
            </a:r>
            <a:r>
              <a:rPr lang="en-US" dirty="0" smtClean="0"/>
              <a:t>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Ik</a:t>
            </a:r>
            <a:r>
              <a:rPr lang="en-US" dirty="0" smtClean="0"/>
              <a:t> </a:t>
            </a:r>
            <a:r>
              <a:rPr lang="en-US" dirty="0" err="1" smtClean="0"/>
              <a:t>laat</a:t>
            </a:r>
            <a:r>
              <a:rPr lang="en-US" dirty="0" smtClean="0"/>
              <a:t> ‘t </a:t>
            </a:r>
            <a:r>
              <a:rPr lang="en-US" dirty="0" err="1" smtClean="0"/>
              <a:t>ergens</a:t>
            </a:r>
            <a:r>
              <a:rPr lang="en-US" dirty="0" smtClean="0"/>
              <a:t> </a:t>
            </a:r>
            <a:r>
              <a:rPr lang="en-US" dirty="0" err="1" smtClean="0"/>
              <a:t>middenin</a:t>
            </a:r>
            <a:r>
              <a:rPr lang="en-US" dirty="0" smtClean="0"/>
              <a:t> </a:t>
            </a:r>
            <a:r>
              <a:rPr lang="en-US" dirty="0" err="1" smtClean="0"/>
              <a:t>starten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Delnemers</a:t>
            </a:r>
            <a:r>
              <a:rPr lang="en-US" dirty="0" smtClean="0"/>
              <a:t> </a:t>
            </a:r>
            <a:r>
              <a:rPr lang="en-US" dirty="0" err="1" smtClean="0"/>
              <a:t>geeft</a:t>
            </a:r>
            <a:r>
              <a:rPr lang="en-US" dirty="0" smtClean="0"/>
              <a:t> </a:t>
            </a:r>
            <a:r>
              <a:rPr lang="en-US" dirty="0" err="1" smtClean="0"/>
              <a:t>willekeurig</a:t>
            </a:r>
            <a:r>
              <a:rPr lang="en-US" dirty="0" smtClean="0"/>
              <a:t> de </a:t>
            </a:r>
            <a:r>
              <a:rPr lang="en-US" dirty="0" err="1" smtClean="0"/>
              <a:t>beurt</a:t>
            </a:r>
            <a:r>
              <a:rPr lang="en-US" dirty="0" smtClean="0"/>
              <a:t> door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Ik</a:t>
            </a:r>
            <a:r>
              <a:rPr lang="en-US" dirty="0" smtClean="0"/>
              <a:t> check of </a:t>
            </a:r>
            <a:r>
              <a:rPr lang="en-US" dirty="0" err="1" smtClean="0"/>
              <a:t>uiteindelijk</a:t>
            </a:r>
            <a:r>
              <a:rPr lang="en-US" dirty="0" smtClean="0"/>
              <a:t> </a:t>
            </a:r>
            <a:r>
              <a:rPr lang="en-US" dirty="0" err="1" smtClean="0"/>
              <a:t>iedereen</a:t>
            </a:r>
            <a:r>
              <a:rPr lang="en-US" dirty="0" smtClean="0"/>
              <a:t> </a:t>
            </a:r>
            <a:r>
              <a:rPr lang="en-US" dirty="0" err="1" smtClean="0"/>
              <a:t>aan</a:t>
            </a:r>
            <a:r>
              <a:rPr lang="en-US" dirty="0" smtClean="0"/>
              <a:t> de </a:t>
            </a:r>
            <a:r>
              <a:rPr lang="en-US" dirty="0" err="1" smtClean="0"/>
              <a:t>beurt</a:t>
            </a:r>
            <a:r>
              <a:rPr lang="en-US" dirty="0" smtClean="0"/>
              <a:t> is </a:t>
            </a:r>
            <a:r>
              <a:rPr lang="en-US" dirty="0" err="1" smtClean="0"/>
              <a:t>geweest</a:t>
            </a:r>
            <a:endParaRPr lang="en-US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=&gt; </a:t>
            </a:r>
            <a:r>
              <a:rPr lang="en-US" baseline="0" dirty="0" err="1" smtClean="0"/>
              <a:t>vinkje</a:t>
            </a:r>
            <a:r>
              <a:rPr lang="en-US" baseline="0" dirty="0" smtClean="0"/>
              <a:t> op </a:t>
            </a:r>
            <a:r>
              <a:rPr lang="en-US" baseline="0" dirty="0" err="1" smtClean="0"/>
              <a:t>deelnemerslijst</a:t>
            </a:r>
            <a:r>
              <a:rPr lang="en-US" baseline="0" dirty="0" smtClean="0"/>
              <a:t>!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 smtClean="0"/>
          </a:p>
          <a:p>
            <a:r>
              <a:rPr lang="en-US" dirty="0" smtClean="0"/>
              <a:t>=========</a:t>
            </a:r>
          </a:p>
          <a:p>
            <a:endParaRPr lang="en-US" dirty="0" smtClean="0"/>
          </a:p>
          <a:p>
            <a:r>
              <a:rPr lang="en-US" dirty="0" smtClean="0"/>
              <a:t>2e </a:t>
            </a:r>
            <a:r>
              <a:rPr lang="en-US" dirty="0" err="1" smtClean="0"/>
              <a:t>avond</a:t>
            </a:r>
            <a:r>
              <a:rPr lang="en-US" dirty="0" smtClean="0"/>
              <a:t>!</a:t>
            </a:r>
          </a:p>
          <a:p>
            <a:endParaRPr lang="en-US" dirty="0" smtClean="0"/>
          </a:p>
          <a:p>
            <a:r>
              <a:rPr lang="en-US" dirty="0" err="1" smtClean="0"/>
              <a:t>Methode</a:t>
            </a:r>
            <a:r>
              <a:rPr lang="en-US" dirty="0" smtClean="0"/>
              <a:t> Op </a:t>
            </a:r>
            <a:r>
              <a:rPr lang="en-US" dirty="0" err="1" smtClean="0"/>
              <a:t>Rij</a:t>
            </a:r>
            <a:r>
              <a:rPr lang="en-US" dirty="0" smtClean="0"/>
              <a:t> A1 ***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Leg 3 </a:t>
            </a:r>
            <a:r>
              <a:rPr lang="en-US" dirty="0" err="1" smtClean="0"/>
              <a:t>vellen</a:t>
            </a:r>
            <a:r>
              <a:rPr lang="en-US" dirty="0" smtClean="0"/>
              <a:t> </a:t>
            </a:r>
            <a:r>
              <a:rPr lang="en-US" dirty="0" err="1" smtClean="0"/>
              <a:t>neer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0-1 </a:t>
            </a:r>
            <a:r>
              <a:rPr lang="en-US" dirty="0" err="1" smtClean="0"/>
              <a:t>schaal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vragen</a:t>
            </a:r>
            <a:r>
              <a:rPr lang="en-US" baseline="0" dirty="0" smtClean="0"/>
              <a:t>; </a:t>
            </a:r>
            <a:r>
              <a:rPr lang="en-US" baseline="0" dirty="0" err="1" smtClean="0"/>
              <a:t>ga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waar</a:t>
            </a:r>
            <a:r>
              <a:rPr lang="en-US" baseline="0" dirty="0" smtClean="0"/>
              <a:t> je in </a:t>
            </a:r>
            <a:r>
              <a:rPr lang="en-US" baseline="0" dirty="0" err="1" smtClean="0"/>
              <a:t>valt</a:t>
            </a:r>
            <a:endParaRPr lang="en-US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err="1" smtClean="0"/>
              <a:t>Vragen</a:t>
            </a:r>
            <a:r>
              <a:rPr lang="en-US" baseline="0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Wat</a:t>
            </a:r>
            <a:r>
              <a:rPr lang="en-US" baseline="0" dirty="0" smtClean="0"/>
              <a:t> is je </a:t>
            </a:r>
            <a:r>
              <a:rPr lang="en-US" baseline="0" dirty="0" err="1" smtClean="0"/>
              <a:t>favoriete</a:t>
            </a:r>
            <a:r>
              <a:rPr lang="en-US" baseline="0" dirty="0" smtClean="0"/>
              <a:t> moment van de dag?</a:t>
            </a:r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err="1" smtClean="0"/>
              <a:t>Houd</a:t>
            </a:r>
            <a:r>
              <a:rPr lang="en-US" baseline="0" dirty="0" smtClean="0"/>
              <a:t> je van sushi?</a:t>
            </a:r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err="1" smtClean="0"/>
              <a:t>Heb</a:t>
            </a:r>
            <a:r>
              <a:rPr lang="en-US" baseline="0" dirty="0" smtClean="0"/>
              <a:t> je </a:t>
            </a:r>
            <a:r>
              <a:rPr lang="en-US" baseline="0" dirty="0" err="1" smtClean="0"/>
              <a:t>kinderen</a:t>
            </a:r>
            <a:r>
              <a:rPr lang="en-US" baseline="0" dirty="0" smtClean="0"/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Heb</a:t>
            </a:r>
            <a:r>
              <a:rPr lang="en-US" baseline="0" dirty="0" smtClean="0"/>
              <a:t> je al </a:t>
            </a:r>
            <a:r>
              <a:rPr lang="en-US" baseline="0" dirty="0" err="1" smtClean="0"/>
              <a:t>eens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eerder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J-Tech </a:t>
            </a:r>
            <a:r>
              <a:rPr lang="en-US" baseline="0" dirty="0" err="1" smtClean="0"/>
              <a:t>cursus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gevolgd</a:t>
            </a:r>
            <a:r>
              <a:rPr lang="en-US" baseline="0" dirty="0" smtClean="0"/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err="1" smtClean="0"/>
              <a:t>Werk</a:t>
            </a:r>
            <a:r>
              <a:rPr lang="en-US" baseline="0" dirty="0" smtClean="0"/>
              <a:t> je al </a:t>
            </a:r>
            <a:r>
              <a:rPr lang="en-US" baseline="0" dirty="0" err="1" smtClean="0"/>
              <a:t>lang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bij</a:t>
            </a:r>
            <a:r>
              <a:rPr lang="en-US" baseline="0" dirty="0" smtClean="0"/>
              <a:t> je </a:t>
            </a:r>
            <a:r>
              <a:rPr lang="en-US" baseline="0" dirty="0" err="1" smtClean="0"/>
              <a:t>huidige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klant</a:t>
            </a:r>
            <a:r>
              <a:rPr lang="en-US" baseline="0" dirty="0" smtClean="0"/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37701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Houd</a:t>
            </a:r>
            <a:r>
              <a:rPr lang="en-US" dirty="0" smtClean="0"/>
              <a:t> </a:t>
            </a:r>
            <a:r>
              <a:rPr lang="en-US" dirty="0" err="1" smtClean="0"/>
              <a:t>tijd</a:t>
            </a:r>
            <a:r>
              <a:rPr lang="en-US" dirty="0" smtClean="0"/>
              <a:t> in de </a:t>
            </a:r>
            <a:r>
              <a:rPr lang="en-US" dirty="0" err="1" smtClean="0"/>
              <a:t>gaten</a:t>
            </a:r>
            <a:endParaRPr lang="en-US" dirty="0" smtClean="0"/>
          </a:p>
          <a:p>
            <a:r>
              <a:rPr lang="en-US" dirty="0" err="1" smtClean="0"/>
              <a:t>Nabespreken</a:t>
            </a:r>
            <a:r>
              <a:rPr lang="en-US" dirty="0" smtClean="0"/>
              <a:t> – hoe </a:t>
            </a:r>
            <a:r>
              <a:rPr lang="en-US" dirty="0" err="1" smtClean="0"/>
              <a:t>ging</a:t>
            </a:r>
            <a:r>
              <a:rPr lang="en-US" dirty="0" smtClean="0"/>
              <a:t> het?</a:t>
            </a:r>
          </a:p>
          <a:p>
            <a:endParaRPr lang="en-US" dirty="0" smtClean="0"/>
          </a:p>
          <a:p>
            <a:r>
              <a:rPr lang="nl-NL" dirty="0" smtClean="0"/>
              <a:t>C8 *** carrousel - pair </a:t>
            </a:r>
            <a:r>
              <a:rPr lang="nl-NL" dirty="0" err="1" smtClean="0"/>
              <a:t>prg</a:t>
            </a:r>
            <a:r>
              <a:rPr lang="nl-NL" dirty="0" smtClean="0"/>
              <a:t> keuze:</a:t>
            </a:r>
          </a:p>
          <a:p>
            <a:r>
              <a:rPr lang="nl-NL" dirty="0" smtClean="0"/>
              <a:t>- random</a:t>
            </a:r>
          </a:p>
          <a:p>
            <a:r>
              <a:rPr lang="nl-NL" dirty="0" smtClean="0"/>
              <a:t>- lengte</a:t>
            </a:r>
          </a:p>
          <a:p>
            <a:r>
              <a:rPr lang="nl-NL" dirty="0" smtClean="0"/>
              <a:t>- leeftijd</a:t>
            </a:r>
          </a:p>
          <a:p>
            <a:r>
              <a:rPr lang="nl-NL" dirty="0" smtClean="0"/>
              <a:t>- nog nooit mee gewerkt</a:t>
            </a:r>
          </a:p>
          <a:p>
            <a:r>
              <a:rPr lang="nl-NL" dirty="0" smtClean="0"/>
              <a:t>- collega op project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26982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E2</a:t>
            </a:r>
            <a:r>
              <a:rPr lang="en-US" baseline="0" dirty="0" smtClean="0">
                <a:solidFill>
                  <a:srgbClr val="FF0000"/>
                </a:solidFill>
              </a:rPr>
              <a:t> “rode </a:t>
            </a:r>
            <a:r>
              <a:rPr lang="en-US" baseline="0" dirty="0" err="1" smtClean="0">
                <a:solidFill>
                  <a:srgbClr val="FF0000"/>
                </a:solidFill>
              </a:rPr>
              <a:t>kaart</a:t>
            </a:r>
            <a:r>
              <a:rPr lang="en-US" baseline="0" dirty="0" smtClean="0">
                <a:solidFill>
                  <a:srgbClr val="FF0000"/>
                </a:solidFill>
              </a:rPr>
              <a:t>”-variant: j</a:t>
            </a:r>
            <a:r>
              <a:rPr lang="en-US" dirty="0" smtClean="0">
                <a:solidFill>
                  <a:srgbClr val="FF0000"/>
                </a:solidFill>
              </a:rPr>
              <a:t>a/nee-</a:t>
            </a:r>
            <a:r>
              <a:rPr lang="en-US" dirty="0" err="1" smtClean="0">
                <a:solidFill>
                  <a:srgbClr val="FF0000"/>
                </a:solidFill>
              </a:rPr>
              <a:t>vraag</a:t>
            </a:r>
            <a:r>
              <a:rPr lang="en-US" dirty="0" smtClean="0">
                <a:solidFill>
                  <a:srgbClr val="FF0000"/>
                </a:solidFill>
              </a:rPr>
              <a:t> met </a:t>
            </a:r>
            <a:r>
              <a:rPr lang="en-US" dirty="0" err="1" smtClean="0">
                <a:solidFill>
                  <a:srgbClr val="FF0000"/>
                </a:solidFill>
              </a:rPr>
              <a:t>handopsteken</a:t>
            </a:r>
            <a:r>
              <a:rPr lang="en-US" dirty="0" smtClean="0">
                <a:solidFill>
                  <a:srgbClr val="FF0000"/>
                </a:solidFill>
              </a:rPr>
              <a:t>; </a:t>
            </a:r>
            <a:r>
              <a:rPr lang="en-US" dirty="0" err="1" smtClean="0">
                <a:solidFill>
                  <a:srgbClr val="FF0000"/>
                </a:solidFill>
              </a:rPr>
              <a:t>als</a:t>
            </a:r>
            <a:r>
              <a:rPr lang="en-US" dirty="0" smtClean="0">
                <a:solidFill>
                  <a:srgbClr val="FF0000"/>
                </a:solidFill>
              </a:rPr>
              <a:t> &lt;0.5 </a:t>
            </a:r>
            <a:r>
              <a:rPr lang="en-US" dirty="0" err="1" smtClean="0">
                <a:solidFill>
                  <a:srgbClr val="FF0000"/>
                </a:solidFill>
              </a:rPr>
              <a:t>goed</a:t>
            </a:r>
            <a:r>
              <a:rPr lang="en-US" dirty="0" smtClean="0">
                <a:solidFill>
                  <a:srgbClr val="FF0000"/>
                </a:solidFill>
              </a:rPr>
              <a:t>: </a:t>
            </a:r>
            <a:r>
              <a:rPr lang="en-US" dirty="0" err="1" smtClean="0">
                <a:solidFill>
                  <a:srgbClr val="FF0000"/>
                </a:solidFill>
              </a:rPr>
              <a:t>niet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overgekomen</a:t>
            </a:r>
            <a:r>
              <a:rPr lang="en-US" baseline="0" dirty="0" smtClean="0">
                <a:solidFill>
                  <a:srgbClr val="FF0000"/>
                </a:solidFill>
              </a:rPr>
              <a:t>; recap </a:t>
            </a:r>
            <a:r>
              <a:rPr lang="en-US" baseline="0" dirty="0" err="1" smtClean="0">
                <a:solidFill>
                  <a:srgbClr val="FF0000"/>
                </a:solidFill>
              </a:rPr>
              <a:t>nodig</a:t>
            </a:r>
            <a:endParaRPr lang="en-US" baseline="0" dirty="0" smtClean="0">
              <a:solidFill>
                <a:srgbClr val="FF000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Kun je via </a:t>
            </a:r>
            <a:r>
              <a:rPr lang="en-US" b="1" dirty="0" err="1" smtClean="0">
                <a:solidFill>
                  <a:srgbClr val="FF0000"/>
                </a:solidFill>
              </a:rPr>
              <a:t>een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websocket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eenvoudig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een</a:t>
            </a:r>
            <a:r>
              <a:rPr lang="en-US" b="1" dirty="0" smtClean="0">
                <a:solidFill>
                  <a:srgbClr val="FF0000"/>
                </a:solidFill>
              </a:rPr>
              <a:t> Content-Type: of Accept: </a:t>
            </a:r>
            <a:r>
              <a:rPr lang="en-US" b="1" dirty="0" err="1" smtClean="0">
                <a:solidFill>
                  <a:srgbClr val="FF0000"/>
                </a:solidFill>
              </a:rPr>
              <a:t>waarde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meegeven</a:t>
            </a:r>
            <a:r>
              <a:rPr lang="en-US" b="1" dirty="0" smtClean="0">
                <a:solidFill>
                  <a:srgbClr val="FF0000"/>
                </a:solidFill>
              </a:rPr>
              <a:t>? [nee; </a:t>
            </a:r>
            <a:r>
              <a:rPr lang="en-US" b="1" dirty="0" err="1" smtClean="0">
                <a:solidFill>
                  <a:srgbClr val="FF0000"/>
                </a:solidFill>
              </a:rPr>
              <a:t>geen</a:t>
            </a:r>
            <a:r>
              <a:rPr lang="en-US" b="1" dirty="0" smtClean="0">
                <a:solidFill>
                  <a:srgbClr val="FF0000"/>
                </a:solidFill>
              </a:rPr>
              <a:t> headers]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49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53631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err="1" smtClean="0"/>
              <a:t>Methode</a:t>
            </a:r>
            <a:r>
              <a:rPr lang="en-US" dirty="0" smtClean="0"/>
              <a:t>: (B1 * </a:t>
            </a:r>
            <a:r>
              <a:rPr lang="en-US" dirty="0" err="1" smtClean="0"/>
              <a:t>buzzen</a:t>
            </a:r>
            <a:r>
              <a:rPr lang="en-US" dirty="0" smtClean="0"/>
              <a:t> / L4 * duo)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Letter </a:t>
            </a:r>
            <a:r>
              <a:rPr lang="en-US" dirty="0" err="1" smtClean="0"/>
              <a:t>verwijst</a:t>
            </a:r>
            <a:r>
              <a:rPr lang="en-US" dirty="0" smtClean="0"/>
              <a:t> </a:t>
            </a:r>
            <a:r>
              <a:rPr lang="en-US" dirty="0" err="1" smtClean="0"/>
              <a:t>naar</a:t>
            </a:r>
            <a:r>
              <a:rPr lang="en-US" dirty="0" smtClean="0"/>
              <a:t> </a:t>
            </a:r>
            <a:r>
              <a:rPr lang="en-US" dirty="0" err="1" smtClean="0"/>
              <a:t>uitgedeelde</a:t>
            </a:r>
            <a:r>
              <a:rPr lang="en-US" dirty="0" smtClean="0"/>
              <a:t> letters; duo’s &amp; </a:t>
            </a:r>
            <a:r>
              <a:rPr lang="en-US" dirty="0" err="1" smtClean="0"/>
              <a:t>evt</a:t>
            </a:r>
            <a:r>
              <a:rPr lang="en-US" dirty="0" smtClean="0"/>
              <a:t>. 1 trio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Bedenk</a:t>
            </a:r>
            <a:r>
              <a:rPr lang="en-US" dirty="0" smtClean="0"/>
              <a:t> </a:t>
            </a:r>
            <a:r>
              <a:rPr lang="en-US" dirty="0" err="1" smtClean="0"/>
              <a:t>antwoord</a:t>
            </a:r>
            <a:r>
              <a:rPr lang="en-US" dirty="0" smtClean="0"/>
              <a:t> in </a:t>
            </a:r>
            <a:r>
              <a:rPr lang="en-US" dirty="0" err="1" smtClean="0"/>
              <a:t>deze</a:t>
            </a:r>
            <a:r>
              <a:rPr lang="en-US" dirty="0" smtClean="0"/>
              <a:t> </a:t>
            </a:r>
            <a:r>
              <a:rPr lang="en-US" dirty="0" err="1" smtClean="0"/>
              <a:t>groepjes</a:t>
            </a:r>
            <a:endParaRPr lang="en-US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Door sheets </a:t>
            </a:r>
            <a:r>
              <a:rPr lang="en-US" dirty="0" err="1" smtClean="0"/>
              <a:t>bladeren</a:t>
            </a:r>
            <a:r>
              <a:rPr lang="en-US" dirty="0" smtClean="0"/>
              <a:t> mag </a:t>
            </a:r>
            <a:r>
              <a:rPr lang="en-US" dirty="0" err="1" smtClean="0"/>
              <a:t>ook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Bedenktijd</a:t>
            </a:r>
            <a:r>
              <a:rPr lang="en-US" dirty="0" smtClean="0"/>
              <a:t> tot ‘buzz’ </a:t>
            </a:r>
            <a:r>
              <a:rPr lang="en-US" dirty="0" err="1" smtClean="0"/>
              <a:t>weer</a:t>
            </a:r>
            <a:r>
              <a:rPr lang="en-US" dirty="0" smtClean="0"/>
              <a:t> </a:t>
            </a:r>
            <a:r>
              <a:rPr lang="en-US" dirty="0" err="1" smtClean="0"/>
              <a:t>inzakt</a:t>
            </a:r>
            <a:r>
              <a:rPr lang="en-US" dirty="0" smtClean="0"/>
              <a:t> (max.</a:t>
            </a:r>
            <a:r>
              <a:rPr lang="en-US" baseline="0" dirty="0" smtClean="0"/>
              <a:t> 2 min)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Ga </a:t>
            </a:r>
            <a:r>
              <a:rPr lang="en-US" baseline="0" dirty="0" err="1" smtClean="0"/>
              <a:t>groepjes</a:t>
            </a:r>
            <a:r>
              <a:rPr lang="en-US" baseline="0" dirty="0" smtClean="0"/>
              <a:t> A-G </a:t>
            </a:r>
            <a:r>
              <a:rPr lang="en-US" baseline="0" dirty="0" err="1" smtClean="0"/>
              <a:t>af</a:t>
            </a: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A: half-duplex:</a:t>
            </a:r>
            <a:r>
              <a:rPr lang="nl-NL" baseline="0" dirty="0" smtClean="0"/>
              <a:t>1 kant stuurt bericht; niet gelijktijdig (bijv. </a:t>
            </a:r>
            <a:r>
              <a:rPr lang="nl-NL" baseline="0" dirty="0" err="1" smtClean="0"/>
              <a:t>walkie-talkie</a:t>
            </a:r>
            <a:r>
              <a:rPr lang="nl-NL" baseline="0" dirty="0" smtClean="0"/>
              <a:t>)</a:t>
            </a:r>
            <a:endParaRPr lang="en-US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    full-duplex: </a:t>
            </a:r>
            <a:r>
              <a:rPr lang="en-US" baseline="0" dirty="0" err="1" smtClean="0"/>
              <a:t>beide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kunnen</a:t>
            </a:r>
            <a:r>
              <a:rPr lang="en-US" baseline="0" dirty="0" smtClean="0"/>
              <a:t> </a:t>
            </a:r>
            <a:r>
              <a:rPr lang="nl-NL" baseline="0" dirty="0" smtClean="0"/>
              <a:t>gelijktijdig </a:t>
            </a:r>
            <a:r>
              <a:rPr lang="en-US" baseline="0" dirty="0" err="1" smtClean="0"/>
              <a:t>berichten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sturen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bijv</a:t>
            </a:r>
            <a:r>
              <a:rPr lang="en-US" baseline="0" dirty="0" smtClean="0"/>
              <a:t>. TCP socket)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B: nee, maar </a:t>
            </a:r>
            <a:r>
              <a:rPr lang="en-US" baseline="0" dirty="0" err="1" smtClean="0"/>
              <a:t>ook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niet</a:t>
            </a:r>
            <a:r>
              <a:rPr lang="en-US" baseline="0" dirty="0" smtClean="0"/>
              <a:t> full duplex.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zijn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wel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onafhankelijke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kanalen</a:t>
            </a:r>
            <a:r>
              <a:rPr lang="en-US" baseline="0" dirty="0" smtClean="0"/>
              <a:t>, maar het is </a:t>
            </a:r>
            <a:r>
              <a:rPr lang="en-US" baseline="0" dirty="0" err="1" smtClean="0"/>
              <a:t>altijd</a:t>
            </a:r>
            <a:r>
              <a:rPr lang="en-US" baseline="0" dirty="0" smtClean="0"/>
              <a:t> de client die </a:t>
            </a:r>
            <a:r>
              <a:rPr lang="en-US" baseline="0" dirty="0" err="1" smtClean="0"/>
              <a:t>middels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request,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server response </a:t>
            </a:r>
            <a:r>
              <a:rPr lang="en-US" baseline="0" dirty="0" err="1" smtClean="0"/>
              <a:t>triggert</a:t>
            </a:r>
            <a:endParaRPr lang="en-US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C: 700-800B / 200-2.048B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D: chat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E: </a:t>
            </a:r>
            <a:r>
              <a:rPr lang="en-US" baseline="0" dirty="0" err="1" smtClean="0"/>
              <a:t>standaard</a:t>
            </a:r>
            <a:r>
              <a:rPr lang="en-US" baseline="0" dirty="0" smtClean="0"/>
              <a:t> SSL </a:t>
            </a:r>
            <a:r>
              <a:rPr lang="en-US" baseline="0" dirty="0" err="1" smtClean="0"/>
              <a:t>d.m.v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eerst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opgezetten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standaard</a:t>
            </a:r>
            <a:r>
              <a:rPr lang="en-US" baseline="0" dirty="0" smtClean="0"/>
              <a:t> HTTPS </a:t>
            </a:r>
            <a:r>
              <a:rPr lang="en-US" baseline="0" dirty="0" err="1" smtClean="0"/>
              <a:t>connectie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daarna</a:t>
            </a:r>
            <a:r>
              <a:rPr lang="en-US" baseline="0" dirty="0" smtClean="0"/>
              <a:t> upgrade </a:t>
            </a:r>
            <a:r>
              <a:rPr lang="en-US" baseline="0" dirty="0" err="1" smtClean="0"/>
              <a:t>naar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websocket</a:t>
            </a:r>
            <a:endParaRPr lang="en-US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F: </a:t>
            </a:r>
            <a:r>
              <a:rPr lang="en-US" baseline="0" dirty="0" err="1" smtClean="0"/>
              <a:t>ws</a:t>
            </a:r>
            <a:r>
              <a:rPr lang="en-US" baseline="0" dirty="0" smtClean="0"/>
              <a:t>: en </a:t>
            </a:r>
            <a:r>
              <a:rPr lang="en-US" baseline="0" dirty="0" err="1" smtClean="0"/>
              <a:t>wss</a:t>
            </a:r>
            <a:r>
              <a:rPr lang="en-US" baseline="0" dirty="0" smtClean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G: </a:t>
            </a:r>
            <a:r>
              <a:rPr lang="nl-NL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onopen</a:t>
            </a:r>
            <a:r>
              <a:rPr lang="nl-N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nl-NL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onmessage</a:t>
            </a:r>
            <a:r>
              <a:rPr lang="nl-N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nl-NL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onclose</a:t>
            </a:r>
            <a:r>
              <a:rPr lang="nl-N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nl-NL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onerror</a:t>
            </a:r>
            <a:r>
              <a:rPr lang="nl-N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50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53631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Recap – </a:t>
            </a:r>
            <a:r>
              <a:rPr lang="en-US" dirty="0" err="1" smtClean="0"/>
              <a:t>ws</a:t>
            </a:r>
            <a:r>
              <a:rPr lang="en-US" dirty="0" smtClean="0"/>
              <a:t> is </a:t>
            </a:r>
            <a:r>
              <a:rPr lang="en-US" dirty="0" err="1" smtClean="0"/>
              <a:t>mogelijke</a:t>
            </a:r>
            <a:r>
              <a:rPr lang="en-US" dirty="0" smtClean="0"/>
              <a:t> </a:t>
            </a:r>
            <a:r>
              <a:rPr lang="en-US" dirty="0" err="1" smtClean="0"/>
              <a:t>oplossing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wens/</a:t>
            </a:r>
            <a:r>
              <a:rPr lang="en-US" dirty="0" err="1" smtClean="0"/>
              <a:t>probleem</a:t>
            </a:r>
            <a:r>
              <a:rPr lang="en-US" dirty="0" smtClean="0"/>
              <a:t> om </a:t>
            </a:r>
            <a:r>
              <a:rPr lang="en-US" dirty="0" err="1" smtClean="0"/>
              <a:t>async</a:t>
            </a:r>
            <a:r>
              <a:rPr lang="en-US" dirty="0" smtClean="0"/>
              <a:t> to </a:t>
            </a:r>
            <a:r>
              <a:rPr lang="en-US" dirty="0" err="1" smtClean="0"/>
              <a:t>gebruiken</a:t>
            </a:r>
            <a:r>
              <a:rPr lang="en-US" dirty="0" smtClean="0"/>
              <a:t> in </a:t>
            </a:r>
            <a:r>
              <a:rPr lang="en-US" dirty="0" err="1" smtClean="0"/>
              <a:t>webapps</a:t>
            </a:r>
            <a:endParaRPr lang="en-US" dirty="0" smtClean="0"/>
          </a:p>
          <a:p>
            <a:r>
              <a:rPr lang="en-US" dirty="0" err="1" smtClean="0"/>
              <a:t>Vraag</a:t>
            </a:r>
            <a:r>
              <a:rPr lang="en-US" dirty="0" smtClean="0"/>
              <a:t> </a:t>
            </a:r>
            <a:r>
              <a:rPr lang="en-US" dirty="0" err="1" smtClean="0"/>
              <a:t>groep</a:t>
            </a:r>
            <a:r>
              <a:rPr lang="en-US" dirty="0" smtClean="0"/>
              <a:t>: lost </a:t>
            </a:r>
            <a:r>
              <a:rPr lang="en-US" dirty="0" err="1" smtClean="0"/>
              <a:t>dit</a:t>
            </a:r>
            <a:r>
              <a:rPr lang="en-US" dirty="0" smtClean="0"/>
              <a:t> </a:t>
            </a:r>
            <a:r>
              <a:rPr lang="en-US" dirty="0" err="1" smtClean="0"/>
              <a:t>ons</a:t>
            </a:r>
            <a:r>
              <a:rPr lang="en-US" dirty="0" smtClean="0"/>
              <a:t> </a:t>
            </a:r>
            <a:r>
              <a:rPr lang="en-US" dirty="0" err="1" smtClean="0"/>
              <a:t>probleem</a:t>
            </a:r>
            <a:r>
              <a:rPr lang="en-US" dirty="0" smtClean="0"/>
              <a:t> op? </a:t>
            </a:r>
            <a:r>
              <a:rPr lang="en-US" dirty="0" err="1" smtClean="0"/>
              <a:t>welke</a:t>
            </a:r>
            <a:r>
              <a:rPr lang="en-US" dirty="0" smtClean="0"/>
              <a:t> </a:t>
            </a:r>
            <a:r>
              <a:rPr lang="en-US" dirty="0" err="1" smtClean="0"/>
              <a:t>nadelen</a:t>
            </a:r>
            <a:r>
              <a:rPr lang="en-US" dirty="0" smtClean="0"/>
              <a:t> </a:t>
            </a:r>
            <a:r>
              <a:rPr lang="en-US" dirty="0" err="1" smtClean="0"/>
              <a:t>kleven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eraan</a:t>
            </a:r>
            <a:r>
              <a:rPr lang="en-US" baseline="0" dirty="0" smtClean="0"/>
              <a:t>? Wat </a:t>
            </a:r>
            <a:r>
              <a:rPr lang="en-US" baseline="0" dirty="0" err="1" smtClean="0"/>
              <a:t>ontbreekt</a:t>
            </a:r>
            <a:r>
              <a:rPr lang="en-US" baseline="0" dirty="0" smtClean="0"/>
              <a:t>?</a:t>
            </a:r>
          </a:p>
          <a:p>
            <a:r>
              <a:rPr lang="en-US" baseline="0" dirty="0" smtClean="0"/>
              <a:t>=&gt; HTML5 Service Worker &amp; Worker Threads!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51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65841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Herinner</a:t>
            </a:r>
            <a:r>
              <a:rPr lang="en-US" dirty="0" smtClean="0"/>
              <a:t> </a:t>
            </a:r>
            <a:r>
              <a:rPr lang="en-US" dirty="0" err="1" smtClean="0"/>
              <a:t>mensen</a:t>
            </a:r>
            <a:r>
              <a:rPr lang="en-US" dirty="0" smtClean="0"/>
              <a:t> </a:t>
            </a:r>
            <a:r>
              <a:rPr lang="en-US" dirty="0" err="1" smtClean="0"/>
              <a:t>aan</a:t>
            </a:r>
            <a:r>
              <a:rPr lang="en-US" dirty="0" smtClean="0"/>
              <a:t> </a:t>
            </a:r>
            <a:r>
              <a:rPr lang="nl-NL" dirty="0" smtClean="0"/>
              <a:t>D1 ** luisteropdracht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53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9932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Bold</a:t>
            </a:r>
            <a:r>
              <a:rPr lang="en-US" dirty="0" smtClean="0"/>
              <a:t>: </a:t>
            </a:r>
            <a:r>
              <a:rPr lang="en-US" dirty="0" err="1" smtClean="0"/>
              <a:t>nieuw</a:t>
            </a:r>
            <a:r>
              <a:rPr lang="en-US" dirty="0" smtClean="0"/>
              <a:t> </a:t>
            </a:r>
            <a:r>
              <a:rPr lang="en-US" dirty="0" err="1" smtClean="0"/>
              <a:t>sinds</a:t>
            </a:r>
            <a:r>
              <a:rPr lang="en-US" dirty="0" smtClean="0"/>
              <a:t> sep-2014</a:t>
            </a:r>
          </a:p>
          <a:p>
            <a:r>
              <a:rPr lang="en-US" dirty="0" err="1" smtClean="0"/>
              <a:t>Zie</a:t>
            </a:r>
            <a:r>
              <a:rPr lang="en-US" dirty="0" smtClean="0"/>
              <a:t> http://www.oracle.com/technetwork/java/javaee/overview/compatibility-jsp-136984.html</a:t>
            </a:r>
          </a:p>
          <a:p>
            <a:r>
              <a:rPr lang="en-US" dirty="0" err="1" smtClean="0"/>
              <a:t>TmaxSoft</a:t>
            </a:r>
            <a:r>
              <a:rPr lang="en-US" dirty="0" smtClean="0"/>
              <a:t>: </a:t>
            </a:r>
            <a:r>
              <a:rPr lang="nl-NL" dirty="0" smtClean="0"/>
              <a:t> Z-Korea</a:t>
            </a:r>
          </a:p>
          <a:p>
            <a:r>
              <a:rPr lang="en-US" dirty="0" smtClean="0"/>
              <a:t>Glassfish 4.1: JMS-over-</a:t>
            </a:r>
            <a:r>
              <a:rPr lang="en-US" dirty="0" err="1" smtClean="0"/>
              <a:t>ws</a:t>
            </a:r>
            <a:r>
              <a:rPr lang="en-US" baseline="0" dirty="0" smtClean="0"/>
              <a:t> &amp; ws-1.1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55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03357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Discussiepunt: doet een </a:t>
            </a:r>
            <a:r>
              <a:rPr lang="nl-NL" baseline="0" dirty="0" smtClean="0"/>
              <a:t>applicatieserver er eigenlijk nog wel toe? Microservices: spring boot, dropwizard, vert.x, Netty+Play: runnable JAR!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57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55496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Houd</a:t>
            </a:r>
            <a:r>
              <a:rPr lang="en-US" dirty="0" smtClean="0"/>
              <a:t> </a:t>
            </a:r>
            <a:r>
              <a:rPr lang="en-US" dirty="0" err="1" smtClean="0"/>
              <a:t>tijd</a:t>
            </a:r>
            <a:r>
              <a:rPr lang="en-US" dirty="0" smtClean="0"/>
              <a:t> in de </a:t>
            </a:r>
            <a:r>
              <a:rPr lang="en-US" dirty="0" err="1" smtClean="0"/>
              <a:t>gaten</a:t>
            </a:r>
            <a:endParaRPr lang="en-US" dirty="0" smtClean="0"/>
          </a:p>
          <a:p>
            <a:r>
              <a:rPr lang="en-US" dirty="0" err="1" smtClean="0"/>
              <a:t>Nabespreken</a:t>
            </a:r>
            <a:r>
              <a:rPr lang="en-US" dirty="0" smtClean="0"/>
              <a:t> – hoe </a:t>
            </a:r>
            <a:r>
              <a:rPr lang="en-US" dirty="0" err="1" smtClean="0"/>
              <a:t>ging</a:t>
            </a:r>
            <a:r>
              <a:rPr lang="en-US" dirty="0" smtClean="0"/>
              <a:t> het?</a:t>
            </a:r>
            <a:endParaRPr lang="nl-NL" dirty="0" smtClean="0"/>
          </a:p>
          <a:p>
            <a:endParaRPr lang="en-US" dirty="0" smtClean="0"/>
          </a:p>
          <a:p>
            <a:r>
              <a:rPr lang="nl-NL" dirty="0" smtClean="0"/>
              <a:t>C8 *** carrousel - pair </a:t>
            </a:r>
            <a:r>
              <a:rPr lang="nl-NL" dirty="0" err="1" smtClean="0"/>
              <a:t>prg</a:t>
            </a:r>
            <a:r>
              <a:rPr lang="nl-NL" dirty="0" smtClean="0"/>
              <a:t> keuze:</a:t>
            </a:r>
          </a:p>
          <a:p>
            <a:r>
              <a:rPr lang="nl-NL" dirty="0" smtClean="0"/>
              <a:t>- random</a:t>
            </a:r>
          </a:p>
          <a:p>
            <a:r>
              <a:rPr lang="nl-NL" dirty="0" smtClean="0"/>
              <a:t>- lengte</a:t>
            </a:r>
          </a:p>
          <a:p>
            <a:r>
              <a:rPr lang="nl-NL" dirty="0" smtClean="0"/>
              <a:t>- leeftijd</a:t>
            </a:r>
          </a:p>
          <a:p>
            <a:r>
              <a:rPr lang="nl-NL" dirty="0" smtClean="0"/>
              <a:t>- nog nooit mee gewerkt</a:t>
            </a:r>
          </a:p>
          <a:p>
            <a:r>
              <a:rPr lang="nl-NL" dirty="0" smtClean="0"/>
              <a:t>- collega op project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58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957466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E2</a:t>
            </a:r>
            <a:r>
              <a:rPr lang="en-US" baseline="0" dirty="0" smtClean="0">
                <a:solidFill>
                  <a:srgbClr val="FF0000"/>
                </a:solidFill>
              </a:rPr>
              <a:t> “rode </a:t>
            </a:r>
            <a:r>
              <a:rPr lang="en-US" baseline="0" dirty="0" err="1" smtClean="0">
                <a:solidFill>
                  <a:srgbClr val="FF0000"/>
                </a:solidFill>
              </a:rPr>
              <a:t>kaart</a:t>
            </a:r>
            <a:r>
              <a:rPr lang="en-US" baseline="0" dirty="0" smtClean="0">
                <a:solidFill>
                  <a:srgbClr val="FF0000"/>
                </a:solidFill>
              </a:rPr>
              <a:t>”-variant: j</a:t>
            </a:r>
            <a:r>
              <a:rPr lang="en-US" dirty="0" smtClean="0">
                <a:solidFill>
                  <a:srgbClr val="FF0000"/>
                </a:solidFill>
              </a:rPr>
              <a:t>a/nee-</a:t>
            </a:r>
            <a:r>
              <a:rPr lang="en-US" dirty="0" err="1" smtClean="0">
                <a:solidFill>
                  <a:srgbClr val="FF0000"/>
                </a:solidFill>
              </a:rPr>
              <a:t>vraag</a:t>
            </a:r>
            <a:r>
              <a:rPr lang="en-US" dirty="0" smtClean="0">
                <a:solidFill>
                  <a:srgbClr val="FF0000"/>
                </a:solidFill>
              </a:rPr>
              <a:t> met </a:t>
            </a:r>
            <a:r>
              <a:rPr lang="en-US" dirty="0" err="1" smtClean="0">
                <a:solidFill>
                  <a:srgbClr val="FF0000"/>
                </a:solidFill>
              </a:rPr>
              <a:t>handopsteken</a:t>
            </a:r>
            <a:r>
              <a:rPr lang="en-US" dirty="0" smtClean="0">
                <a:solidFill>
                  <a:srgbClr val="FF0000"/>
                </a:solidFill>
              </a:rPr>
              <a:t>; </a:t>
            </a:r>
            <a:r>
              <a:rPr lang="en-US" dirty="0" err="1" smtClean="0">
                <a:solidFill>
                  <a:srgbClr val="FF0000"/>
                </a:solidFill>
              </a:rPr>
              <a:t>als</a:t>
            </a:r>
            <a:r>
              <a:rPr lang="en-US" dirty="0" smtClean="0">
                <a:solidFill>
                  <a:srgbClr val="FF0000"/>
                </a:solidFill>
              </a:rPr>
              <a:t> &lt;0.5 </a:t>
            </a:r>
            <a:r>
              <a:rPr lang="en-US" dirty="0" err="1" smtClean="0">
                <a:solidFill>
                  <a:srgbClr val="FF0000"/>
                </a:solidFill>
              </a:rPr>
              <a:t>goed</a:t>
            </a:r>
            <a:r>
              <a:rPr lang="en-US" dirty="0" smtClean="0">
                <a:solidFill>
                  <a:srgbClr val="FF0000"/>
                </a:solidFill>
              </a:rPr>
              <a:t>: </a:t>
            </a:r>
            <a:r>
              <a:rPr lang="en-US" dirty="0" err="1" smtClean="0">
                <a:solidFill>
                  <a:srgbClr val="FF0000"/>
                </a:solidFill>
              </a:rPr>
              <a:t>niet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overgekomen</a:t>
            </a:r>
            <a:r>
              <a:rPr lang="en-US" baseline="0" dirty="0" smtClean="0">
                <a:solidFill>
                  <a:srgbClr val="FF0000"/>
                </a:solidFill>
              </a:rPr>
              <a:t>; recap </a:t>
            </a:r>
            <a:r>
              <a:rPr lang="en-US" baseline="0" dirty="0" err="1" smtClean="0">
                <a:solidFill>
                  <a:srgbClr val="FF0000"/>
                </a:solidFill>
              </a:rPr>
              <a:t>nodig</a:t>
            </a:r>
            <a:endParaRPr lang="en-US" baseline="0" dirty="0" smtClean="0">
              <a:solidFill>
                <a:srgbClr val="FF000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 err="1" smtClean="0">
                <a:solidFill>
                  <a:srgbClr val="FF0000"/>
                </a:solidFill>
              </a:rPr>
              <a:t>Vanaf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welke</a:t>
            </a:r>
            <a:r>
              <a:rPr lang="en-US" b="1" dirty="0" smtClean="0">
                <a:solidFill>
                  <a:srgbClr val="FF0000"/>
                </a:solidFill>
              </a:rPr>
              <a:t> JEE </a:t>
            </a:r>
            <a:r>
              <a:rPr lang="en-US" b="1" dirty="0" err="1" smtClean="0">
                <a:solidFill>
                  <a:srgbClr val="FF0000"/>
                </a:solidFill>
              </a:rPr>
              <a:t>versie</a:t>
            </a:r>
            <a:r>
              <a:rPr lang="en-US" b="1" dirty="0" smtClean="0">
                <a:solidFill>
                  <a:srgbClr val="FF0000"/>
                </a:solidFill>
              </a:rPr>
              <a:t> kun je met </a:t>
            </a:r>
            <a:r>
              <a:rPr lang="en-US" b="1" dirty="0" err="1" smtClean="0">
                <a:solidFill>
                  <a:srgbClr val="FF0000"/>
                </a:solidFill>
              </a:rPr>
              <a:t>websockets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werken</a:t>
            </a:r>
            <a:r>
              <a:rPr lang="en-US" b="1" dirty="0" smtClean="0">
                <a:solidFill>
                  <a:srgbClr val="FF0000"/>
                </a:solidFill>
              </a:rPr>
              <a:t>? [7]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60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53631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err="1" smtClean="0"/>
              <a:t>Methode</a:t>
            </a:r>
            <a:r>
              <a:rPr lang="en-US" dirty="0" smtClean="0"/>
              <a:t>: (B1 * </a:t>
            </a:r>
            <a:r>
              <a:rPr lang="en-US" dirty="0" err="1" smtClean="0"/>
              <a:t>buzzen</a:t>
            </a:r>
            <a:r>
              <a:rPr lang="en-US" dirty="0" smtClean="0"/>
              <a:t> / L4 * duo)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Letter </a:t>
            </a:r>
            <a:r>
              <a:rPr lang="en-US" dirty="0" err="1" smtClean="0"/>
              <a:t>verwijst</a:t>
            </a:r>
            <a:r>
              <a:rPr lang="en-US" dirty="0" smtClean="0"/>
              <a:t> </a:t>
            </a:r>
            <a:r>
              <a:rPr lang="en-US" dirty="0" err="1" smtClean="0"/>
              <a:t>naar</a:t>
            </a:r>
            <a:r>
              <a:rPr lang="en-US" dirty="0" smtClean="0"/>
              <a:t> </a:t>
            </a:r>
            <a:r>
              <a:rPr lang="en-US" dirty="0" err="1" smtClean="0"/>
              <a:t>uitgedeelde</a:t>
            </a:r>
            <a:r>
              <a:rPr lang="en-US" dirty="0" smtClean="0"/>
              <a:t> letters; duo’s &amp; </a:t>
            </a:r>
            <a:r>
              <a:rPr lang="en-US" dirty="0" err="1" smtClean="0"/>
              <a:t>evt</a:t>
            </a:r>
            <a:r>
              <a:rPr lang="en-US" dirty="0" smtClean="0"/>
              <a:t>. 1 trio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Bedenk</a:t>
            </a:r>
            <a:r>
              <a:rPr lang="en-US" dirty="0" smtClean="0"/>
              <a:t> </a:t>
            </a:r>
            <a:r>
              <a:rPr lang="en-US" dirty="0" err="1" smtClean="0"/>
              <a:t>antwoord</a:t>
            </a:r>
            <a:r>
              <a:rPr lang="en-US" dirty="0" smtClean="0"/>
              <a:t> in </a:t>
            </a:r>
            <a:r>
              <a:rPr lang="en-US" dirty="0" err="1" smtClean="0"/>
              <a:t>deze</a:t>
            </a:r>
            <a:r>
              <a:rPr lang="en-US" dirty="0" smtClean="0"/>
              <a:t> </a:t>
            </a:r>
            <a:r>
              <a:rPr lang="en-US" dirty="0" err="1" smtClean="0"/>
              <a:t>groepjes</a:t>
            </a:r>
            <a:endParaRPr lang="en-US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Door sheets </a:t>
            </a:r>
            <a:r>
              <a:rPr lang="en-US" dirty="0" err="1" smtClean="0"/>
              <a:t>bladeren</a:t>
            </a:r>
            <a:r>
              <a:rPr lang="en-US" dirty="0" smtClean="0"/>
              <a:t> mag </a:t>
            </a:r>
            <a:r>
              <a:rPr lang="en-US" dirty="0" err="1" smtClean="0"/>
              <a:t>ook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Bedenktijd</a:t>
            </a:r>
            <a:r>
              <a:rPr lang="en-US" dirty="0" smtClean="0"/>
              <a:t> tot ‘buzz’ </a:t>
            </a:r>
            <a:r>
              <a:rPr lang="en-US" dirty="0" err="1" smtClean="0"/>
              <a:t>weer</a:t>
            </a:r>
            <a:r>
              <a:rPr lang="en-US" dirty="0" smtClean="0"/>
              <a:t> </a:t>
            </a:r>
            <a:r>
              <a:rPr lang="en-US" dirty="0" err="1" smtClean="0"/>
              <a:t>inzakt</a:t>
            </a:r>
            <a:r>
              <a:rPr lang="en-US" dirty="0" smtClean="0"/>
              <a:t> (max.</a:t>
            </a:r>
            <a:r>
              <a:rPr lang="en-US" baseline="0" dirty="0" smtClean="0"/>
              <a:t> 2 min)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Ga </a:t>
            </a:r>
            <a:r>
              <a:rPr lang="en-US" baseline="0" dirty="0" err="1" smtClean="0"/>
              <a:t>groepjes</a:t>
            </a:r>
            <a:r>
              <a:rPr lang="en-US" baseline="0" dirty="0" smtClean="0"/>
              <a:t> A-G </a:t>
            </a:r>
            <a:r>
              <a:rPr lang="en-US" baseline="0" dirty="0" err="1" smtClean="0"/>
              <a:t>af</a:t>
            </a: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A: Oracle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GlassFish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4,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RedHat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WildFly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8,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TmaxSoft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JEUS8. WLP-beta-2014.9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heeft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enkele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JEE7 features –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websocket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geen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servlet 3.1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B: </a:t>
            </a:r>
            <a:r>
              <a:rPr lang="nl-NL" dirty="0" err="1" smtClean="0"/>
              <a:t>endpoint</a:t>
            </a:r>
            <a:r>
              <a:rPr lang="nl-NL" dirty="0" smtClean="0"/>
              <a:t> - </a:t>
            </a:r>
            <a:r>
              <a:rPr lang="nl-NL" dirty="0" err="1" smtClean="0"/>
              <a:t>connection</a:t>
            </a:r>
            <a:r>
              <a:rPr lang="nl-NL" dirty="0" smtClean="0"/>
              <a:t> – </a:t>
            </a:r>
            <a:r>
              <a:rPr lang="nl-NL" dirty="0" err="1" smtClean="0"/>
              <a:t>session</a:t>
            </a:r>
            <a:endParaRPr lang="nl-NL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C: </a:t>
            </a:r>
            <a:r>
              <a:rPr lang="en-US" dirty="0" err="1" smtClean="0"/>
              <a:t>zelf</a:t>
            </a:r>
            <a:r>
              <a:rPr lang="en-US" dirty="0" smtClean="0"/>
              <a:t> </a:t>
            </a:r>
            <a:r>
              <a:rPr lang="en-US" dirty="0" err="1" smtClean="0"/>
              <a:t>uitprogrammeren</a:t>
            </a:r>
            <a:r>
              <a:rPr lang="en-US" dirty="0" smtClean="0"/>
              <a:t>. </a:t>
            </a:r>
            <a:r>
              <a:rPr lang="en-US" dirty="0" err="1" smtClean="0"/>
              <a:t>Bijv</a:t>
            </a:r>
            <a:r>
              <a:rPr lang="en-US" dirty="0" smtClean="0"/>
              <a:t>.</a:t>
            </a:r>
            <a:r>
              <a:rPr lang="en-US" baseline="0" dirty="0" smtClean="0"/>
              <a:t> state machine, Actors, </a:t>
            </a:r>
            <a:r>
              <a:rPr lang="en-US" baseline="0" dirty="0" err="1" smtClean="0"/>
              <a:t>eigen</a:t>
            </a:r>
            <a:r>
              <a:rPr lang="en-US" baseline="0" dirty="0" smtClean="0"/>
              <a:t> request/response-</a:t>
            </a:r>
            <a:r>
              <a:rPr lang="en-US" baseline="0" dirty="0" err="1" smtClean="0"/>
              <a:t>achtig</a:t>
            </a:r>
            <a:r>
              <a:rPr lang="en-US" baseline="0" dirty="0" smtClean="0"/>
              <a:t> protocol, broadcasts / </a:t>
            </a:r>
            <a:r>
              <a:rPr lang="en-US" baseline="0" dirty="0" err="1" smtClean="0"/>
              <a:t>koppel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aan</a:t>
            </a:r>
            <a:r>
              <a:rPr lang="en-US" baseline="0" dirty="0" smtClean="0"/>
              <a:t> messaging infra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 smtClean="0"/>
              <a:t>D: @</a:t>
            </a:r>
            <a:r>
              <a:rPr lang="en-US" baseline="0" dirty="0" err="1" smtClean="0"/>
              <a:t>OnMessage</a:t>
            </a:r>
            <a:endParaRPr lang="en-US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61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5363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Poging</a:t>
            </a:r>
            <a:r>
              <a:rPr lang="en-US" dirty="0" smtClean="0"/>
              <a:t> diverse </a:t>
            </a:r>
            <a:r>
              <a:rPr lang="en-US" dirty="0" err="1" smtClean="0"/>
              <a:t>leerstijlen</a:t>
            </a:r>
            <a:r>
              <a:rPr lang="en-US" dirty="0" smtClean="0"/>
              <a:t> </a:t>
            </a:r>
            <a:r>
              <a:rPr lang="en-US" dirty="0" err="1" smtClean="0"/>
              <a:t>aan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spreken</a:t>
            </a:r>
            <a:r>
              <a:rPr lang="en-US" dirty="0" smtClean="0"/>
              <a:t> (</a:t>
            </a:r>
            <a:r>
              <a:rPr lang="en-US" dirty="0" err="1" smtClean="0"/>
              <a:t>visueel</a:t>
            </a:r>
            <a:r>
              <a:rPr lang="en-US" dirty="0" smtClean="0"/>
              <a:t>, demo, lab, </a:t>
            </a:r>
            <a:r>
              <a:rPr lang="en-US" dirty="0" err="1" smtClean="0"/>
              <a:t>theorie</a:t>
            </a:r>
            <a:r>
              <a:rPr lang="en-US" dirty="0" smtClean="0"/>
              <a:t> </a:t>
            </a:r>
            <a:r>
              <a:rPr lang="en-US" dirty="0" err="1" smtClean="0"/>
              <a:t>mondeling+sheets</a:t>
            </a:r>
            <a:r>
              <a:rPr lang="en-US" dirty="0" smtClean="0"/>
              <a:t>)</a:t>
            </a:r>
          </a:p>
          <a:p>
            <a:r>
              <a:rPr lang="en-US" dirty="0" smtClean="0"/>
              <a:t>=&gt; </a:t>
            </a:r>
            <a:r>
              <a:rPr lang="en-US" dirty="0" err="1" smtClean="0"/>
              <a:t>doener,dromer,denker,beslisser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01746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Recap – jee7 </a:t>
            </a:r>
            <a:r>
              <a:rPr lang="en-US" dirty="0" err="1" smtClean="0"/>
              <a:t>ws</a:t>
            </a:r>
            <a:r>
              <a:rPr lang="en-US" dirty="0" smtClean="0"/>
              <a:t> is </a:t>
            </a:r>
            <a:r>
              <a:rPr lang="en-US" dirty="0" err="1" smtClean="0"/>
              <a:t>mogelijke</a:t>
            </a:r>
            <a:r>
              <a:rPr lang="en-US" dirty="0" smtClean="0"/>
              <a:t> </a:t>
            </a:r>
            <a:r>
              <a:rPr lang="en-US" dirty="0" err="1" smtClean="0"/>
              <a:t>oplossing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wens/</a:t>
            </a:r>
            <a:r>
              <a:rPr lang="en-US" dirty="0" err="1" smtClean="0"/>
              <a:t>probleem</a:t>
            </a:r>
            <a:r>
              <a:rPr lang="en-US" dirty="0" smtClean="0"/>
              <a:t> om </a:t>
            </a:r>
            <a:r>
              <a:rPr lang="en-US" dirty="0" err="1" smtClean="0"/>
              <a:t>async</a:t>
            </a:r>
            <a:r>
              <a:rPr lang="en-US" dirty="0" smtClean="0"/>
              <a:t> to </a:t>
            </a:r>
            <a:r>
              <a:rPr lang="en-US" dirty="0" err="1" smtClean="0"/>
              <a:t>gebruiken</a:t>
            </a:r>
            <a:r>
              <a:rPr lang="en-US" dirty="0" smtClean="0"/>
              <a:t> in </a:t>
            </a:r>
            <a:r>
              <a:rPr lang="en-US" dirty="0" err="1" smtClean="0"/>
              <a:t>webapps</a:t>
            </a:r>
            <a:endParaRPr lang="en-US" dirty="0" smtClean="0"/>
          </a:p>
          <a:p>
            <a:r>
              <a:rPr lang="en-US" dirty="0" err="1" smtClean="0"/>
              <a:t>Vraag</a:t>
            </a:r>
            <a:r>
              <a:rPr lang="en-US" dirty="0" smtClean="0"/>
              <a:t> </a:t>
            </a:r>
            <a:r>
              <a:rPr lang="en-US" dirty="0" err="1" smtClean="0"/>
              <a:t>groep</a:t>
            </a:r>
            <a:r>
              <a:rPr lang="en-US" dirty="0" smtClean="0"/>
              <a:t>: lost </a:t>
            </a:r>
            <a:r>
              <a:rPr lang="en-US" dirty="0" err="1" smtClean="0"/>
              <a:t>dit</a:t>
            </a:r>
            <a:r>
              <a:rPr lang="en-US" dirty="0" smtClean="0"/>
              <a:t> </a:t>
            </a:r>
            <a:r>
              <a:rPr lang="en-US" dirty="0" err="1" smtClean="0"/>
              <a:t>ons</a:t>
            </a:r>
            <a:r>
              <a:rPr lang="en-US" dirty="0" smtClean="0"/>
              <a:t> </a:t>
            </a:r>
            <a:r>
              <a:rPr lang="en-US" dirty="0" err="1" smtClean="0"/>
              <a:t>probleem</a:t>
            </a:r>
            <a:r>
              <a:rPr lang="en-US" dirty="0" smtClean="0"/>
              <a:t> op? </a:t>
            </a:r>
            <a:r>
              <a:rPr lang="en-US" dirty="0" err="1" smtClean="0"/>
              <a:t>welke</a:t>
            </a:r>
            <a:r>
              <a:rPr lang="en-US" dirty="0" smtClean="0"/>
              <a:t> </a:t>
            </a:r>
            <a:r>
              <a:rPr lang="en-US" dirty="0" err="1" smtClean="0"/>
              <a:t>nadelen</a:t>
            </a:r>
            <a:r>
              <a:rPr lang="en-US" dirty="0" smtClean="0"/>
              <a:t> </a:t>
            </a:r>
            <a:r>
              <a:rPr lang="en-US" dirty="0" err="1" smtClean="0"/>
              <a:t>kleven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eraan</a:t>
            </a:r>
            <a:r>
              <a:rPr lang="en-US" baseline="0" dirty="0" smtClean="0"/>
              <a:t>? </a:t>
            </a:r>
            <a:r>
              <a:rPr lang="en-US" baseline="0" dirty="0" err="1" smtClean="0"/>
              <a:t>Wat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ontbreekt</a:t>
            </a:r>
            <a:r>
              <a:rPr lang="en-US" baseline="0" dirty="0" smtClean="0"/>
              <a:t>?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62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65841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Herinner</a:t>
            </a:r>
            <a:r>
              <a:rPr lang="en-US" dirty="0" smtClean="0"/>
              <a:t> </a:t>
            </a:r>
            <a:r>
              <a:rPr lang="en-US" dirty="0" err="1" smtClean="0"/>
              <a:t>mensen</a:t>
            </a:r>
            <a:r>
              <a:rPr lang="en-US" dirty="0" smtClean="0"/>
              <a:t> </a:t>
            </a:r>
            <a:r>
              <a:rPr lang="en-US" dirty="0" err="1" smtClean="0"/>
              <a:t>aan</a:t>
            </a:r>
            <a:r>
              <a:rPr lang="en-US" dirty="0" smtClean="0"/>
              <a:t> </a:t>
            </a:r>
            <a:r>
              <a:rPr lang="nl-NL" dirty="0" smtClean="0"/>
              <a:t>D1 ** luisteropdracht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63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720625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64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53631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Tomcat8 </a:t>
            </a:r>
            <a:r>
              <a:rPr lang="en-US" dirty="0" err="1" smtClean="0"/>
              <a:t>voordelen</a:t>
            </a:r>
            <a:r>
              <a:rPr lang="en-US" dirty="0" smtClean="0"/>
              <a:t>: Servlet3.1, WebSocket1.1, Java7+</a:t>
            </a:r>
          </a:p>
          <a:p>
            <a:r>
              <a:rPr lang="en-US" dirty="0" smtClean="0"/>
              <a:t>NB: Tomcat7 </a:t>
            </a:r>
            <a:r>
              <a:rPr lang="en-US" dirty="0" err="1" smtClean="0"/>
              <a:t>heeft</a:t>
            </a:r>
            <a:r>
              <a:rPr lang="en-US" dirty="0" smtClean="0"/>
              <a:t> Java7+ </a:t>
            </a:r>
            <a:r>
              <a:rPr lang="en-US" dirty="0" err="1" smtClean="0"/>
              <a:t>nodig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WebSocket1.0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65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64115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CDN==stateless cache, </a:t>
            </a:r>
            <a:r>
              <a:rPr lang="en-US" dirty="0" err="1" smtClean="0"/>
              <a:t>ws</a:t>
            </a:r>
            <a:r>
              <a:rPr lang="en-US" dirty="0" smtClean="0"/>
              <a:t>==</a:t>
            </a:r>
            <a:r>
              <a:rPr lang="en-US" dirty="0" err="1" smtClean="0"/>
              <a:t>stateful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scale vertically on a single 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WebSocket</a:t>
            </a:r>
            <a:r>
              <a:rPr lang="en-US" dirty="0" smtClean="0"/>
              <a:t> is a low-level protocol - no caching, routing, multiplexing, </a:t>
            </a:r>
            <a:r>
              <a:rPr lang="en-US" dirty="0" err="1" smtClean="0"/>
              <a:t>gzipping</a:t>
            </a:r>
            <a:r>
              <a:rPr lang="en-US" dirty="0" smtClean="0"/>
              <a:t>, 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SEO?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69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64076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70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828251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E2</a:t>
            </a:r>
            <a:r>
              <a:rPr lang="en-US" baseline="0" dirty="0" smtClean="0">
                <a:solidFill>
                  <a:srgbClr val="FF0000"/>
                </a:solidFill>
              </a:rPr>
              <a:t> “rode </a:t>
            </a:r>
            <a:r>
              <a:rPr lang="en-US" baseline="0" dirty="0" err="1" smtClean="0">
                <a:solidFill>
                  <a:srgbClr val="FF0000"/>
                </a:solidFill>
              </a:rPr>
              <a:t>kaart</a:t>
            </a:r>
            <a:r>
              <a:rPr lang="en-US" baseline="0" dirty="0" smtClean="0">
                <a:solidFill>
                  <a:srgbClr val="FF0000"/>
                </a:solidFill>
              </a:rPr>
              <a:t>”-variant: j</a:t>
            </a:r>
            <a:r>
              <a:rPr lang="en-US" dirty="0" smtClean="0">
                <a:solidFill>
                  <a:srgbClr val="FF0000"/>
                </a:solidFill>
              </a:rPr>
              <a:t>a/nee-</a:t>
            </a:r>
            <a:r>
              <a:rPr lang="en-US" dirty="0" err="1" smtClean="0">
                <a:solidFill>
                  <a:srgbClr val="FF0000"/>
                </a:solidFill>
              </a:rPr>
              <a:t>vraag</a:t>
            </a:r>
            <a:r>
              <a:rPr lang="en-US" dirty="0" smtClean="0">
                <a:solidFill>
                  <a:srgbClr val="FF0000"/>
                </a:solidFill>
              </a:rPr>
              <a:t> met </a:t>
            </a:r>
            <a:r>
              <a:rPr lang="en-US" dirty="0" err="1" smtClean="0">
                <a:solidFill>
                  <a:srgbClr val="FF0000"/>
                </a:solidFill>
              </a:rPr>
              <a:t>handopsteken</a:t>
            </a:r>
            <a:r>
              <a:rPr lang="en-US" dirty="0" smtClean="0">
                <a:solidFill>
                  <a:srgbClr val="FF0000"/>
                </a:solidFill>
              </a:rPr>
              <a:t>; </a:t>
            </a:r>
            <a:r>
              <a:rPr lang="en-US" dirty="0" err="1" smtClean="0">
                <a:solidFill>
                  <a:srgbClr val="FF0000"/>
                </a:solidFill>
              </a:rPr>
              <a:t>als</a:t>
            </a:r>
            <a:r>
              <a:rPr lang="en-US" dirty="0" smtClean="0">
                <a:solidFill>
                  <a:srgbClr val="FF0000"/>
                </a:solidFill>
              </a:rPr>
              <a:t> &lt;0.5 </a:t>
            </a:r>
            <a:r>
              <a:rPr lang="en-US" dirty="0" err="1" smtClean="0">
                <a:solidFill>
                  <a:srgbClr val="FF0000"/>
                </a:solidFill>
              </a:rPr>
              <a:t>goed</a:t>
            </a:r>
            <a:r>
              <a:rPr lang="en-US" dirty="0" smtClean="0">
                <a:solidFill>
                  <a:srgbClr val="FF0000"/>
                </a:solidFill>
              </a:rPr>
              <a:t>: </a:t>
            </a:r>
            <a:r>
              <a:rPr lang="en-US" dirty="0" err="1" smtClean="0">
                <a:solidFill>
                  <a:srgbClr val="FF0000"/>
                </a:solidFill>
              </a:rPr>
              <a:t>niet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overgekomen</a:t>
            </a:r>
            <a:r>
              <a:rPr lang="en-US" baseline="0" dirty="0" smtClean="0">
                <a:solidFill>
                  <a:srgbClr val="FF0000"/>
                </a:solidFill>
              </a:rPr>
              <a:t>; recap </a:t>
            </a:r>
            <a:r>
              <a:rPr lang="en-US" baseline="0" dirty="0" err="1" smtClean="0">
                <a:solidFill>
                  <a:srgbClr val="FF0000"/>
                </a:solidFill>
              </a:rPr>
              <a:t>nodig</a:t>
            </a:r>
            <a:endParaRPr lang="en-US" baseline="0" dirty="0" smtClean="0">
              <a:solidFill>
                <a:srgbClr val="FF000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 err="1" smtClean="0">
                <a:solidFill>
                  <a:srgbClr val="FF0000"/>
                </a:solidFill>
              </a:rPr>
              <a:t>Ondersteunt</a:t>
            </a:r>
            <a:r>
              <a:rPr lang="en-US" b="1" baseline="0" dirty="0" smtClean="0">
                <a:solidFill>
                  <a:srgbClr val="FF0000"/>
                </a:solidFill>
              </a:rPr>
              <a:t> IE10 </a:t>
            </a:r>
            <a:r>
              <a:rPr lang="en-US" b="1" dirty="0" err="1" smtClean="0">
                <a:solidFill>
                  <a:srgbClr val="FF0000"/>
                </a:solidFill>
              </a:rPr>
              <a:t>websockets</a:t>
            </a:r>
            <a:r>
              <a:rPr lang="en-US" b="1" dirty="0" smtClean="0">
                <a:solidFill>
                  <a:srgbClr val="FF0000"/>
                </a:solidFill>
              </a:rPr>
              <a:t>? [ja]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71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53631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anose="020B0604020202020204" pitchFamily="34" charset="0"/>
              <a:buAutoNum type="alphaUcPeriod"/>
            </a:pPr>
            <a:r>
              <a:rPr lang="en-US" dirty="0" smtClean="0"/>
              <a:t>JSON, XMPP, STOMP, AMQP, RFB, VNC, SOAP, WAMP</a:t>
            </a:r>
          </a:p>
          <a:p>
            <a:pPr marL="228600" indent="-228600">
              <a:buFont typeface="Arial" panose="020B0604020202020204" pitchFamily="34" charset="0"/>
              <a:buAutoNum type="alphaUcPeriod"/>
            </a:pPr>
            <a:r>
              <a:rPr lang="nl-NL" dirty="0" smtClean="0"/>
              <a:t>GlassFish4, WildFly8, WLP8.5.5.6, WebLogic12.2.1, Tomcat7/8, Jetty9, Netty, Vert.x, ActiveMQ, Apache, Socket.io</a:t>
            </a:r>
          </a:p>
          <a:p>
            <a:pPr marL="228600" indent="-228600">
              <a:buFont typeface="Arial" panose="020B0604020202020204" pitchFamily="34" charset="0"/>
              <a:buAutoNum type="alphaUcPeriod"/>
            </a:pPr>
            <a:r>
              <a:rPr lang="en-US" dirty="0" err="1" smtClean="0"/>
              <a:t>Gebruik</a:t>
            </a:r>
            <a:r>
              <a:rPr lang="en-US" dirty="0" smtClean="0"/>
              <a:t> WSS </a:t>
            </a:r>
            <a:r>
              <a:rPr lang="en-US" dirty="0" err="1" smtClean="0"/>
              <a:t>ofwel</a:t>
            </a:r>
            <a:r>
              <a:rPr lang="en-US" dirty="0" smtClean="0"/>
              <a:t> (SSL/TLS) </a:t>
            </a:r>
            <a:r>
              <a:rPr lang="en-US" dirty="0" err="1" smtClean="0"/>
              <a:t>encryptie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72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53631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Recap –</a:t>
            </a:r>
            <a:r>
              <a:rPr lang="en-US" baseline="0" dirty="0" smtClean="0"/>
              <a:t> </a:t>
            </a:r>
            <a:r>
              <a:rPr lang="en-US" dirty="0" err="1" smtClean="0"/>
              <a:t>ws</a:t>
            </a:r>
            <a:r>
              <a:rPr lang="en-US" dirty="0" smtClean="0"/>
              <a:t> is </a:t>
            </a:r>
            <a:r>
              <a:rPr lang="en-US" dirty="0" err="1" smtClean="0"/>
              <a:t>mogelijke</a:t>
            </a:r>
            <a:r>
              <a:rPr lang="en-US" dirty="0" smtClean="0"/>
              <a:t> </a:t>
            </a:r>
            <a:r>
              <a:rPr lang="en-US" dirty="0" err="1" smtClean="0"/>
              <a:t>oplossing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wens/</a:t>
            </a:r>
            <a:r>
              <a:rPr lang="en-US" dirty="0" err="1" smtClean="0"/>
              <a:t>probleem</a:t>
            </a:r>
            <a:r>
              <a:rPr lang="en-US" dirty="0" smtClean="0"/>
              <a:t> om </a:t>
            </a:r>
            <a:r>
              <a:rPr lang="en-US" dirty="0" err="1" smtClean="0"/>
              <a:t>async</a:t>
            </a:r>
            <a:r>
              <a:rPr lang="en-US" dirty="0" smtClean="0"/>
              <a:t> to </a:t>
            </a:r>
            <a:r>
              <a:rPr lang="en-US" dirty="0" err="1" smtClean="0"/>
              <a:t>gebruiken</a:t>
            </a:r>
            <a:r>
              <a:rPr lang="en-US" dirty="0" smtClean="0"/>
              <a:t> in </a:t>
            </a:r>
            <a:r>
              <a:rPr lang="en-US" dirty="0" err="1" smtClean="0"/>
              <a:t>webapps</a:t>
            </a:r>
            <a:endParaRPr lang="en-US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73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65841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Herinner</a:t>
            </a:r>
            <a:r>
              <a:rPr lang="en-US" dirty="0" smtClean="0"/>
              <a:t> </a:t>
            </a:r>
            <a:r>
              <a:rPr lang="en-US" dirty="0" err="1" smtClean="0"/>
              <a:t>mensen</a:t>
            </a:r>
            <a:r>
              <a:rPr lang="en-US" dirty="0" smtClean="0"/>
              <a:t> </a:t>
            </a:r>
            <a:r>
              <a:rPr lang="en-US" dirty="0" err="1" smtClean="0"/>
              <a:t>aan</a:t>
            </a:r>
            <a:r>
              <a:rPr lang="en-US" dirty="0" smtClean="0"/>
              <a:t> </a:t>
            </a:r>
            <a:r>
              <a:rPr lang="nl-NL" dirty="0" smtClean="0"/>
              <a:t>D1 ** luisteropdracht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74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5555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Opm</a:t>
            </a:r>
            <a:r>
              <a:rPr lang="en-US" dirty="0" smtClean="0"/>
              <a:t> </a:t>
            </a:r>
            <a:r>
              <a:rPr lang="en-US" dirty="0" err="1" smtClean="0"/>
              <a:t>bij</a:t>
            </a:r>
            <a:r>
              <a:rPr lang="en-US" dirty="0" smtClean="0"/>
              <a:t> </a:t>
            </a:r>
            <a:r>
              <a:rPr lang="en-US" dirty="0" err="1" smtClean="0"/>
              <a:t>Infopack</a:t>
            </a:r>
            <a:r>
              <a:rPr lang="en-US" dirty="0" smtClean="0"/>
              <a:t>: </a:t>
            </a:r>
            <a:r>
              <a:rPr lang="en-US" dirty="0" err="1" smtClean="0"/>
              <a:t>Soms</a:t>
            </a:r>
            <a:r>
              <a:rPr lang="en-US" dirty="0" smtClean="0"/>
              <a:t> </a:t>
            </a:r>
            <a:r>
              <a:rPr lang="en-US" dirty="0" err="1" smtClean="0"/>
              <a:t>zal</a:t>
            </a:r>
            <a:r>
              <a:rPr lang="en-US" dirty="0" smtClean="0"/>
              <a:t> </a:t>
            </a:r>
            <a:r>
              <a:rPr lang="en-US" dirty="0" err="1" smtClean="0"/>
              <a:t>ik</a:t>
            </a:r>
            <a:r>
              <a:rPr lang="en-US" dirty="0" smtClean="0"/>
              <a:t> sheets </a:t>
            </a:r>
            <a:r>
              <a:rPr lang="en-US" dirty="0" err="1" smtClean="0"/>
              <a:t>overslaan</a:t>
            </a:r>
            <a:r>
              <a:rPr lang="en-US" dirty="0" smtClean="0"/>
              <a:t>. Kun je </a:t>
            </a:r>
            <a:r>
              <a:rPr lang="en-US" dirty="0" err="1" smtClean="0"/>
              <a:t>thuis</a:t>
            </a:r>
            <a:r>
              <a:rPr lang="en-US" dirty="0" smtClean="0"/>
              <a:t> </a:t>
            </a:r>
            <a:r>
              <a:rPr lang="en-US" dirty="0" err="1" smtClean="0"/>
              <a:t>nalezen</a:t>
            </a:r>
            <a:r>
              <a:rPr lang="en-US" dirty="0" smtClean="0"/>
              <a:t>. Je mag me </a:t>
            </a:r>
            <a:r>
              <a:rPr lang="en-US" dirty="0" err="1" smtClean="0"/>
              <a:t>altijd</a:t>
            </a:r>
            <a:r>
              <a:rPr lang="en-US" dirty="0" smtClean="0"/>
              <a:t> </a:t>
            </a:r>
            <a:r>
              <a:rPr lang="en-US" dirty="0" err="1" smtClean="0"/>
              <a:t>contacten</a:t>
            </a:r>
            <a:r>
              <a:rPr lang="en-US" dirty="0" smtClean="0"/>
              <a:t> </a:t>
            </a:r>
            <a:r>
              <a:rPr lang="en-US" dirty="0" err="1" smtClean="0"/>
              <a:t>bij</a:t>
            </a:r>
            <a:r>
              <a:rPr lang="en-US" dirty="0" smtClean="0"/>
              <a:t> </a:t>
            </a:r>
            <a:r>
              <a:rPr lang="en-US" dirty="0" err="1" smtClean="0"/>
              <a:t>vragen</a:t>
            </a:r>
            <a:r>
              <a:rPr lang="en-US" dirty="0" smtClean="0"/>
              <a:t>!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01746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 smtClean="0">
                <a:solidFill>
                  <a:srgbClr val="FF0000"/>
                </a:solidFill>
              </a:rPr>
              <a:t>Open https://apprtc.appspot.com in Chrome</a:t>
            </a:r>
          </a:p>
          <a:p>
            <a:r>
              <a:rPr lang="en-US" i="0" dirty="0" err="1" smtClean="0">
                <a:solidFill>
                  <a:srgbClr val="FF0000"/>
                </a:solidFill>
              </a:rPr>
              <a:t>Vraag</a:t>
            </a:r>
            <a:r>
              <a:rPr lang="en-US" i="0" dirty="0" smtClean="0">
                <a:solidFill>
                  <a:srgbClr val="FF0000"/>
                </a:solidFill>
              </a:rPr>
              <a:t> </a:t>
            </a:r>
            <a:r>
              <a:rPr lang="en-US" i="0" dirty="0" err="1" smtClean="0">
                <a:solidFill>
                  <a:srgbClr val="FF0000"/>
                </a:solidFill>
              </a:rPr>
              <a:t>deelnemer</a:t>
            </a:r>
            <a:r>
              <a:rPr lang="en-US" i="0" baseline="0" dirty="0" smtClean="0">
                <a:solidFill>
                  <a:srgbClr val="FF0000"/>
                </a:solidFill>
              </a:rPr>
              <a:t> om </a:t>
            </a:r>
            <a:r>
              <a:rPr lang="en-US" i="0" baseline="0" dirty="0" err="1" smtClean="0">
                <a:solidFill>
                  <a:srgbClr val="FF0000"/>
                </a:solidFill>
              </a:rPr>
              <a:t>ook</a:t>
            </a:r>
            <a:r>
              <a:rPr lang="en-US" i="0" baseline="0" dirty="0" smtClean="0">
                <a:solidFill>
                  <a:srgbClr val="FF0000"/>
                </a:solidFill>
              </a:rPr>
              <a:t> </a:t>
            </a:r>
            <a:r>
              <a:rPr lang="en-US" i="0" baseline="0" dirty="0" err="1" smtClean="0">
                <a:solidFill>
                  <a:srgbClr val="FF0000"/>
                </a:solidFill>
              </a:rPr>
              <a:t>te</a:t>
            </a:r>
            <a:r>
              <a:rPr lang="en-US" i="0" baseline="0" dirty="0" smtClean="0">
                <a:solidFill>
                  <a:srgbClr val="FF0000"/>
                </a:solidFill>
              </a:rPr>
              <a:t> </a:t>
            </a:r>
            <a:r>
              <a:rPr lang="en-US" i="0" baseline="0" dirty="0" err="1" smtClean="0">
                <a:solidFill>
                  <a:srgbClr val="FF0000"/>
                </a:solidFill>
              </a:rPr>
              <a:t>openen</a:t>
            </a:r>
            <a:r>
              <a:rPr lang="en-US" i="0" dirty="0" smtClean="0">
                <a:solidFill>
                  <a:srgbClr val="FF0000"/>
                </a:solidFill>
              </a:rPr>
              <a:t>, </a:t>
            </a:r>
            <a:r>
              <a:rPr lang="en-US" i="0" dirty="0" err="1" smtClean="0">
                <a:solidFill>
                  <a:srgbClr val="FF0000"/>
                </a:solidFill>
              </a:rPr>
              <a:t>zo</a:t>
            </a:r>
            <a:r>
              <a:rPr lang="en-US" i="0" dirty="0" smtClean="0">
                <a:solidFill>
                  <a:srgbClr val="FF0000"/>
                </a:solidFill>
              </a:rPr>
              <a:t> </a:t>
            </a:r>
            <a:r>
              <a:rPr lang="en-US" i="0" dirty="0" err="1" smtClean="0">
                <a:solidFill>
                  <a:srgbClr val="FF0000"/>
                </a:solidFill>
              </a:rPr>
              <a:t>mogelijk</a:t>
            </a:r>
            <a:r>
              <a:rPr lang="en-US" i="0" dirty="0" smtClean="0">
                <a:solidFill>
                  <a:srgbClr val="FF0000"/>
                </a:solidFill>
              </a:rPr>
              <a:t> in Firefox. </a:t>
            </a:r>
            <a:r>
              <a:rPr lang="en-US" i="0" dirty="0" err="1" smtClean="0">
                <a:solidFill>
                  <a:srgbClr val="FF0000"/>
                </a:solidFill>
              </a:rPr>
              <a:t>Laat</a:t>
            </a:r>
            <a:r>
              <a:rPr lang="en-US" i="0" dirty="0" smtClean="0">
                <a:solidFill>
                  <a:srgbClr val="FF0000"/>
                </a:solidFill>
              </a:rPr>
              <a:t> ‘m </a:t>
            </a:r>
            <a:r>
              <a:rPr lang="en-US" i="0" dirty="0" err="1" smtClean="0">
                <a:solidFill>
                  <a:srgbClr val="FF0000"/>
                </a:solidFill>
              </a:rPr>
              <a:t>mijn</a:t>
            </a:r>
            <a:r>
              <a:rPr lang="en-US" i="0" dirty="0" smtClean="0">
                <a:solidFill>
                  <a:srgbClr val="FF0000"/>
                </a:solidFill>
              </a:rPr>
              <a:t> </a:t>
            </a:r>
            <a:r>
              <a:rPr lang="en-US" i="0" dirty="0" err="1" smtClean="0">
                <a:solidFill>
                  <a:srgbClr val="FF0000"/>
                </a:solidFill>
              </a:rPr>
              <a:t>sessienummer</a:t>
            </a:r>
            <a:r>
              <a:rPr lang="en-US" i="0" dirty="0" smtClean="0">
                <a:solidFill>
                  <a:srgbClr val="FF0000"/>
                </a:solidFill>
              </a:rPr>
              <a:t> </a:t>
            </a:r>
            <a:r>
              <a:rPr lang="en-US" i="0" dirty="0" err="1" smtClean="0">
                <a:solidFill>
                  <a:srgbClr val="FF0000"/>
                </a:solidFill>
              </a:rPr>
              <a:t>intikken</a:t>
            </a:r>
            <a:endParaRPr lang="en-US" i="0" dirty="0" smtClean="0">
              <a:solidFill>
                <a:srgbClr val="FF0000"/>
              </a:solidFill>
            </a:endParaRPr>
          </a:p>
          <a:p>
            <a:r>
              <a:rPr lang="nl-NL" i="0" dirty="0" smtClean="0"/>
              <a:t>Open chrome://webrtc-internals</a:t>
            </a:r>
          </a:p>
          <a:p>
            <a:r>
              <a:rPr lang="en-US" i="0" dirty="0" err="1" smtClean="0"/>
              <a:t>Toon</a:t>
            </a:r>
            <a:r>
              <a:rPr lang="en-US" i="0" dirty="0" smtClean="0"/>
              <a:t> </a:t>
            </a:r>
            <a:r>
              <a:rPr lang="en-US" i="0" dirty="0" err="1" smtClean="0"/>
              <a:t>dumpfile</a:t>
            </a:r>
            <a:r>
              <a:rPr lang="en-US" i="0" dirty="0" smtClean="0"/>
              <a:t> JSON</a:t>
            </a:r>
          </a:p>
          <a:p>
            <a:endParaRPr lang="nl-NL" i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76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87084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Noem</a:t>
            </a:r>
            <a:r>
              <a:rPr lang="en-US" dirty="0" smtClean="0"/>
              <a:t> </a:t>
            </a:r>
            <a:r>
              <a:rPr lang="en-US" dirty="0" err="1" smtClean="0"/>
              <a:t>ook</a:t>
            </a:r>
            <a:r>
              <a:rPr lang="en-US" dirty="0" smtClean="0"/>
              <a:t> webrtc4all – </a:t>
            </a:r>
            <a:r>
              <a:rPr lang="en-US" dirty="0" err="1" smtClean="0"/>
              <a:t>wel</a:t>
            </a:r>
            <a:r>
              <a:rPr lang="en-US" dirty="0" smtClean="0"/>
              <a:t> IE</a:t>
            </a:r>
            <a:r>
              <a:rPr lang="en-US" baseline="0" dirty="0" smtClean="0"/>
              <a:t> &amp; Safari, maar </a:t>
            </a:r>
            <a:r>
              <a:rPr lang="en-US" baseline="0" dirty="0" err="1" smtClean="0"/>
              <a:t>geen</a:t>
            </a:r>
            <a:r>
              <a:rPr lang="en-US" baseline="0" dirty="0" smtClean="0"/>
              <a:t> OS X/Unix</a:t>
            </a:r>
          </a:p>
          <a:p>
            <a:r>
              <a:rPr lang="en-US" baseline="0" dirty="0" smtClean="0"/>
              <a:t>Latest: Aug-2013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79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08318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E2</a:t>
            </a:r>
            <a:r>
              <a:rPr lang="en-US" baseline="0" dirty="0" smtClean="0">
                <a:solidFill>
                  <a:srgbClr val="FF0000"/>
                </a:solidFill>
              </a:rPr>
              <a:t> “rode </a:t>
            </a:r>
            <a:r>
              <a:rPr lang="en-US" baseline="0" dirty="0" err="1" smtClean="0">
                <a:solidFill>
                  <a:srgbClr val="FF0000"/>
                </a:solidFill>
              </a:rPr>
              <a:t>kaart</a:t>
            </a:r>
            <a:r>
              <a:rPr lang="en-US" baseline="0" dirty="0" smtClean="0">
                <a:solidFill>
                  <a:srgbClr val="FF0000"/>
                </a:solidFill>
              </a:rPr>
              <a:t>”-variant: j</a:t>
            </a:r>
            <a:r>
              <a:rPr lang="en-US" dirty="0" smtClean="0">
                <a:solidFill>
                  <a:srgbClr val="FF0000"/>
                </a:solidFill>
              </a:rPr>
              <a:t>a/nee-</a:t>
            </a:r>
            <a:r>
              <a:rPr lang="en-US" dirty="0" err="1" smtClean="0">
                <a:solidFill>
                  <a:srgbClr val="FF0000"/>
                </a:solidFill>
              </a:rPr>
              <a:t>vraag</a:t>
            </a:r>
            <a:r>
              <a:rPr lang="en-US" dirty="0" smtClean="0">
                <a:solidFill>
                  <a:srgbClr val="FF0000"/>
                </a:solidFill>
              </a:rPr>
              <a:t> met </a:t>
            </a:r>
            <a:r>
              <a:rPr lang="en-US" dirty="0" err="1" smtClean="0">
                <a:solidFill>
                  <a:srgbClr val="FF0000"/>
                </a:solidFill>
              </a:rPr>
              <a:t>handopsteken</a:t>
            </a:r>
            <a:r>
              <a:rPr lang="en-US" dirty="0" smtClean="0">
                <a:solidFill>
                  <a:srgbClr val="FF0000"/>
                </a:solidFill>
              </a:rPr>
              <a:t>; </a:t>
            </a:r>
            <a:r>
              <a:rPr lang="en-US" dirty="0" err="1" smtClean="0">
                <a:solidFill>
                  <a:srgbClr val="FF0000"/>
                </a:solidFill>
              </a:rPr>
              <a:t>als</a:t>
            </a:r>
            <a:r>
              <a:rPr lang="en-US" dirty="0" smtClean="0">
                <a:solidFill>
                  <a:srgbClr val="FF0000"/>
                </a:solidFill>
              </a:rPr>
              <a:t> &lt;0.5 </a:t>
            </a:r>
            <a:r>
              <a:rPr lang="en-US" dirty="0" err="1" smtClean="0">
                <a:solidFill>
                  <a:srgbClr val="FF0000"/>
                </a:solidFill>
              </a:rPr>
              <a:t>goed</a:t>
            </a:r>
            <a:r>
              <a:rPr lang="en-US" dirty="0" smtClean="0">
                <a:solidFill>
                  <a:srgbClr val="FF0000"/>
                </a:solidFill>
              </a:rPr>
              <a:t>: </a:t>
            </a:r>
            <a:r>
              <a:rPr lang="en-US" dirty="0" err="1" smtClean="0">
                <a:solidFill>
                  <a:srgbClr val="FF0000"/>
                </a:solidFill>
              </a:rPr>
              <a:t>niet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overgekomen</a:t>
            </a:r>
            <a:r>
              <a:rPr lang="en-US" baseline="0" dirty="0" smtClean="0">
                <a:solidFill>
                  <a:srgbClr val="FF0000"/>
                </a:solidFill>
              </a:rPr>
              <a:t>; recap </a:t>
            </a:r>
            <a:r>
              <a:rPr lang="en-US" baseline="0" dirty="0" err="1" smtClean="0">
                <a:solidFill>
                  <a:srgbClr val="FF0000"/>
                </a:solidFill>
              </a:rPr>
              <a:t>nodig</a:t>
            </a:r>
            <a:endParaRPr lang="en-US" baseline="0" dirty="0" smtClean="0">
              <a:solidFill>
                <a:srgbClr val="FF000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Kun je met </a:t>
            </a:r>
            <a:r>
              <a:rPr lang="en-US" b="1" dirty="0" err="1" smtClean="0">
                <a:solidFill>
                  <a:srgbClr val="FF0000"/>
                </a:solidFill>
              </a:rPr>
              <a:t>WebRTC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tegelijk</a:t>
            </a:r>
            <a:r>
              <a:rPr lang="en-US" b="1" dirty="0" smtClean="0">
                <a:solidFill>
                  <a:srgbClr val="FF0000"/>
                </a:solidFill>
              </a:rPr>
              <a:t> met </a:t>
            </a:r>
            <a:r>
              <a:rPr lang="en-US" b="1" dirty="0" err="1" smtClean="0">
                <a:solidFill>
                  <a:srgbClr val="FF0000"/>
                </a:solidFill>
              </a:rPr>
              <a:t>videochat</a:t>
            </a:r>
            <a:r>
              <a:rPr lang="en-US" b="1" dirty="0" smtClean="0">
                <a:solidFill>
                  <a:srgbClr val="FF0000"/>
                </a:solidFill>
              </a:rPr>
              <a:t>, </a:t>
            </a:r>
            <a:r>
              <a:rPr lang="en-US" b="1" dirty="0" err="1" smtClean="0">
                <a:solidFill>
                  <a:srgbClr val="FF0000"/>
                </a:solidFill>
              </a:rPr>
              <a:t>ook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tekstchatten</a:t>
            </a:r>
            <a:r>
              <a:rPr lang="en-US" b="1" dirty="0" smtClean="0">
                <a:solidFill>
                  <a:srgbClr val="FF0000"/>
                </a:solidFill>
              </a:rPr>
              <a:t>? [ja]</a:t>
            </a:r>
            <a:endParaRPr lang="en-US" b="1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90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56314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lphaUcPeriod"/>
            </a:pPr>
            <a:r>
              <a:rPr lang="en-US" dirty="0" smtClean="0"/>
              <a:t>helpdesk - </a:t>
            </a:r>
            <a:r>
              <a:rPr lang="en-US" dirty="0" err="1" smtClean="0"/>
              <a:t>webchat</a:t>
            </a:r>
            <a:endParaRPr lang="en-US" dirty="0" smtClean="0"/>
          </a:p>
          <a:p>
            <a:pPr marL="228600" indent="-228600">
              <a:buFont typeface="+mj-lt"/>
              <a:buAutoNum type="alphaUcPeriod"/>
            </a:pPr>
            <a:r>
              <a:rPr lang="en-US" dirty="0" smtClean="0"/>
              <a:t>VP8 </a:t>
            </a:r>
            <a:r>
              <a:rPr lang="en-US" dirty="0" err="1" smtClean="0"/>
              <a:t>WebM</a:t>
            </a:r>
            <a:endParaRPr lang="en-US" dirty="0" smtClean="0"/>
          </a:p>
          <a:p>
            <a:pPr marL="228600" indent="-228600">
              <a:buFont typeface="+mj-lt"/>
              <a:buAutoNum type="alphaUcPeriod"/>
            </a:pPr>
            <a:r>
              <a:rPr lang="en-US" dirty="0" smtClean="0"/>
              <a:t>Nee</a:t>
            </a:r>
          </a:p>
          <a:p>
            <a:pPr marL="228600" indent="-228600">
              <a:buFont typeface="+mj-lt"/>
              <a:buAutoNum type="alphaUcPeriod"/>
            </a:pPr>
            <a:r>
              <a:rPr lang="en-US" dirty="0" smtClean="0"/>
              <a:t>Via Chrome en Firefox. </a:t>
            </a:r>
            <a:r>
              <a:rPr lang="en-US" dirty="0" err="1" smtClean="0"/>
              <a:t>Niet</a:t>
            </a:r>
            <a:r>
              <a:rPr lang="en-US" dirty="0" smtClean="0"/>
              <a:t> via Safari. </a:t>
            </a:r>
            <a:r>
              <a:rPr lang="en-US" dirty="0" err="1" smtClean="0"/>
              <a:t>Misschien</a:t>
            </a:r>
            <a:r>
              <a:rPr lang="en-US" dirty="0" smtClean="0"/>
              <a:t> 2016? http://bloggeek.me/webrtc-apple-or-microsoft/ </a:t>
            </a:r>
            <a:r>
              <a:rPr lang="en-US" dirty="0" err="1" smtClean="0"/>
              <a:t>en</a:t>
            </a:r>
            <a:r>
              <a:rPr lang="en-US" dirty="0" smtClean="0"/>
              <a:t> http://webrtcbydralex.com/index.php/2015/08/29/webrtc-in-safari/</a:t>
            </a:r>
          </a:p>
          <a:p>
            <a:pPr marL="228600" indent="-228600">
              <a:buFont typeface="+mj-lt"/>
              <a:buAutoNum type="alphaUcPeriod"/>
            </a:pPr>
            <a:r>
              <a:rPr lang="en-US" dirty="0" err="1" smtClean="0"/>
              <a:t>getUserMedia</a:t>
            </a:r>
            <a:r>
              <a:rPr lang="en-US" dirty="0" smtClean="0"/>
              <a:t> </a:t>
            </a:r>
          </a:p>
          <a:p>
            <a:pPr marL="228600" indent="-228600">
              <a:buFont typeface="+mj-lt"/>
              <a:buAutoNum type="alphaUcPeriod"/>
            </a:pPr>
            <a:r>
              <a:rPr lang="en-US" dirty="0" smtClean="0"/>
              <a:t>nee. ja, </a:t>
            </a:r>
            <a:r>
              <a:rPr lang="en-US" dirty="0" err="1" smtClean="0"/>
              <a:t>mits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directe</a:t>
            </a:r>
            <a:r>
              <a:rPr lang="en-US" dirty="0" smtClean="0"/>
              <a:t> of STUN </a:t>
            </a:r>
            <a:r>
              <a:rPr lang="en-US" dirty="0" err="1" smtClean="0"/>
              <a:t>verbinding</a:t>
            </a:r>
            <a:r>
              <a:rPr lang="en-US" dirty="0" smtClean="0"/>
              <a:t> </a:t>
            </a:r>
            <a:r>
              <a:rPr lang="en-US" dirty="0" err="1" smtClean="0"/>
              <a:t>mogelijk</a:t>
            </a:r>
            <a:r>
              <a:rPr lang="en-US" dirty="0" smtClean="0"/>
              <a:t> is</a:t>
            </a:r>
          </a:p>
          <a:p>
            <a:pPr marL="228600" indent="-228600">
              <a:buFont typeface="+mj-lt"/>
              <a:buAutoNum type="alphaUcPeriod"/>
            </a:pPr>
            <a:r>
              <a:rPr lang="en-US" dirty="0" smtClean="0"/>
              <a:t>ja, via TLS, </a:t>
            </a:r>
            <a:r>
              <a:rPr lang="en-US" dirty="0" err="1" smtClean="0"/>
              <a:t>tenzij</a:t>
            </a:r>
            <a:r>
              <a:rPr lang="en-US" dirty="0" smtClean="0"/>
              <a:t> je </a:t>
            </a:r>
            <a:r>
              <a:rPr lang="en-US" dirty="0" err="1" smtClean="0"/>
              <a:t>signalen</a:t>
            </a:r>
            <a:r>
              <a:rPr lang="en-US" dirty="0" smtClean="0"/>
              <a:t> </a:t>
            </a:r>
            <a:r>
              <a:rPr lang="en-US" dirty="0" err="1" smtClean="0"/>
              <a:t>onbeveiligd</a:t>
            </a:r>
            <a:r>
              <a:rPr lang="en-US" dirty="0" smtClean="0"/>
              <a:t> </a:t>
            </a:r>
            <a:r>
              <a:rPr lang="en-US" dirty="0" err="1" smtClean="0"/>
              <a:t>overstuurt</a:t>
            </a:r>
            <a:endParaRPr lang="en-US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91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56314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Herinner</a:t>
            </a:r>
            <a:r>
              <a:rPr lang="en-US" dirty="0" smtClean="0"/>
              <a:t> </a:t>
            </a:r>
            <a:r>
              <a:rPr lang="en-US" dirty="0" err="1" smtClean="0"/>
              <a:t>mensen</a:t>
            </a:r>
            <a:r>
              <a:rPr lang="en-US" dirty="0" smtClean="0"/>
              <a:t> </a:t>
            </a:r>
            <a:r>
              <a:rPr lang="en-US" dirty="0" err="1" smtClean="0"/>
              <a:t>aan</a:t>
            </a:r>
            <a:r>
              <a:rPr lang="en-US" dirty="0" smtClean="0"/>
              <a:t> </a:t>
            </a:r>
            <a:r>
              <a:rPr lang="nl-NL" dirty="0" smtClean="0"/>
              <a:t>D1 ** luisteropdracht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92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5793442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Known issues:</a:t>
            </a:r>
          </a:p>
          <a:p>
            <a:r>
              <a:rPr lang="en-US" dirty="0" smtClean="0"/>
              <a:t>- Antivirus software may block the event streaming data chunks</a:t>
            </a:r>
          </a:p>
          <a:p>
            <a:r>
              <a:rPr lang="en-US" u="none" dirty="0" smtClean="0"/>
              <a:t>- Firefox currently does not support </a:t>
            </a:r>
            <a:r>
              <a:rPr lang="en-US" u="none" dirty="0" err="1" smtClean="0">
                <a:hlinkClick r:id="rId3"/>
              </a:rPr>
              <a:t>EventSource</a:t>
            </a:r>
            <a:r>
              <a:rPr lang="en-US" u="none" dirty="0" smtClean="0">
                <a:hlinkClick r:id="rId3"/>
              </a:rPr>
              <a:t> in web/shared workers</a:t>
            </a:r>
            <a:endParaRPr lang="nl-NL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94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708383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Houd</a:t>
            </a:r>
            <a:r>
              <a:rPr lang="en-US" dirty="0" smtClean="0"/>
              <a:t> </a:t>
            </a:r>
            <a:r>
              <a:rPr lang="en-US" dirty="0" err="1" smtClean="0"/>
              <a:t>tijd</a:t>
            </a:r>
            <a:r>
              <a:rPr lang="en-US" dirty="0" smtClean="0"/>
              <a:t> in de </a:t>
            </a:r>
            <a:r>
              <a:rPr lang="en-US" dirty="0" err="1" smtClean="0"/>
              <a:t>gaten</a:t>
            </a:r>
            <a:endParaRPr lang="en-US" dirty="0" smtClean="0"/>
          </a:p>
          <a:p>
            <a:r>
              <a:rPr lang="en-US" dirty="0" err="1" smtClean="0"/>
              <a:t>Nabespreken</a:t>
            </a:r>
            <a:r>
              <a:rPr lang="en-US" dirty="0" smtClean="0"/>
              <a:t> – hoe </a:t>
            </a:r>
            <a:r>
              <a:rPr lang="en-US" dirty="0" err="1" smtClean="0"/>
              <a:t>ging</a:t>
            </a:r>
            <a:r>
              <a:rPr lang="en-US" dirty="0" smtClean="0"/>
              <a:t> het?</a:t>
            </a:r>
            <a:endParaRPr lang="nl-NL" dirty="0" smtClean="0"/>
          </a:p>
          <a:p>
            <a:endParaRPr lang="en-US" dirty="0" smtClean="0"/>
          </a:p>
          <a:p>
            <a:r>
              <a:rPr lang="nl-NL" dirty="0" smtClean="0"/>
              <a:t>C8 *** carrousel - pair </a:t>
            </a:r>
            <a:r>
              <a:rPr lang="nl-NL" dirty="0" err="1" smtClean="0"/>
              <a:t>prg</a:t>
            </a:r>
            <a:r>
              <a:rPr lang="nl-NL" dirty="0" smtClean="0"/>
              <a:t> keuze:</a:t>
            </a:r>
          </a:p>
          <a:p>
            <a:r>
              <a:rPr lang="nl-NL" dirty="0" smtClean="0"/>
              <a:t>- random</a:t>
            </a:r>
          </a:p>
          <a:p>
            <a:r>
              <a:rPr lang="nl-NL" dirty="0" smtClean="0"/>
              <a:t>- lengte</a:t>
            </a:r>
          </a:p>
          <a:p>
            <a:r>
              <a:rPr lang="nl-NL" dirty="0" smtClean="0"/>
              <a:t>- leeftijd</a:t>
            </a:r>
          </a:p>
          <a:p>
            <a:r>
              <a:rPr lang="nl-NL" dirty="0" smtClean="0"/>
              <a:t>- nog nooit mee gewerkt</a:t>
            </a:r>
          </a:p>
          <a:p>
            <a:r>
              <a:rPr lang="nl-NL" dirty="0" smtClean="0"/>
              <a:t>- collega op project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100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760463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E2</a:t>
            </a:r>
            <a:r>
              <a:rPr lang="en-US" baseline="0" dirty="0" smtClean="0">
                <a:solidFill>
                  <a:srgbClr val="FF0000"/>
                </a:solidFill>
              </a:rPr>
              <a:t> “rode </a:t>
            </a:r>
            <a:r>
              <a:rPr lang="en-US" baseline="0" dirty="0" err="1" smtClean="0">
                <a:solidFill>
                  <a:srgbClr val="FF0000"/>
                </a:solidFill>
              </a:rPr>
              <a:t>kaart</a:t>
            </a:r>
            <a:r>
              <a:rPr lang="en-US" baseline="0" dirty="0" smtClean="0">
                <a:solidFill>
                  <a:srgbClr val="FF0000"/>
                </a:solidFill>
              </a:rPr>
              <a:t>”-variant: j</a:t>
            </a:r>
            <a:r>
              <a:rPr lang="en-US" dirty="0" smtClean="0">
                <a:solidFill>
                  <a:srgbClr val="FF0000"/>
                </a:solidFill>
              </a:rPr>
              <a:t>a/nee-</a:t>
            </a:r>
            <a:r>
              <a:rPr lang="en-US" dirty="0" err="1" smtClean="0">
                <a:solidFill>
                  <a:srgbClr val="FF0000"/>
                </a:solidFill>
              </a:rPr>
              <a:t>vraag</a:t>
            </a:r>
            <a:r>
              <a:rPr lang="en-US" dirty="0" smtClean="0">
                <a:solidFill>
                  <a:srgbClr val="FF0000"/>
                </a:solidFill>
              </a:rPr>
              <a:t> met </a:t>
            </a:r>
            <a:r>
              <a:rPr lang="en-US" dirty="0" err="1" smtClean="0">
                <a:solidFill>
                  <a:srgbClr val="FF0000"/>
                </a:solidFill>
              </a:rPr>
              <a:t>handopsteken</a:t>
            </a:r>
            <a:r>
              <a:rPr lang="en-US" dirty="0" smtClean="0">
                <a:solidFill>
                  <a:srgbClr val="FF0000"/>
                </a:solidFill>
              </a:rPr>
              <a:t>; </a:t>
            </a:r>
            <a:r>
              <a:rPr lang="en-US" dirty="0" err="1" smtClean="0">
                <a:solidFill>
                  <a:srgbClr val="FF0000"/>
                </a:solidFill>
              </a:rPr>
              <a:t>als</a:t>
            </a:r>
            <a:r>
              <a:rPr lang="en-US" dirty="0" smtClean="0">
                <a:solidFill>
                  <a:srgbClr val="FF0000"/>
                </a:solidFill>
              </a:rPr>
              <a:t> &lt;0.5 </a:t>
            </a:r>
            <a:r>
              <a:rPr lang="en-US" dirty="0" err="1" smtClean="0">
                <a:solidFill>
                  <a:srgbClr val="FF0000"/>
                </a:solidFill>
              </a:rPr>
              <a:t>goed</a:t>
            </a:r>
            <a:r>
              <a:rPr lang="en-US" dirty="0" smtClean="0">
                <a:solidFill>
                  <a:srgbClr val="FF0000"/>
                </a:solidFill>
              </a:rPr>
              <a:t>: </a:t>
            </a:r>
            <a:r>
              <a:rPr lang="en-US" dirty="0" err="1" smtClean="0">
                <a:solidFill>
                  <a:srgbClr val="FF0000"/>
                </a:solidFill>
              </a:rPr>
              <a:t>niet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overgekomen</a:t>
            </a:r>
            <a:r>
              <a:rPr lang="en-US" baseline="0" dirty="0" smtClean="0">
                <a:solidFill>
                  <a:srgbClr val="FF0000"/>
                </a:solidFill>
              </a:rPr>
              <a:t>; recap </a:t>
            </a:r>
            <a:r>
              <a:rPr lang="en-US" baseline="0" dirty="0" err="1" smtClean="0">
                <a:solidFill>
                  <a:srgbClr val="FF0000"/>
                </a:solidFill>
              </a:rPr>
              <a:t>nodig</a:t>
            </a:r>
            <a:endParaRPr lang="en-US" baseline="0" dirty="0" smtClean="0">
              <a:solidFill>
                <a:srgbClr val="FF000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FF0000"/>
                </a:solidFill>
              </a:rPr>
              <a:t>Moeten</a:t>
            </a:r>
            <a:r>
              <a:rPr lang="en-US" baseline="0" dirty="0" smtClean="0">
                <a:solidFill>
                  <a:srgbClr val="FF0000"/>
                </a:solidFill>
              </a:rPr>
              <a:t> </a:t>
            </a:r>
            <a:r>
              <a:rPr lang="en-US" baseline="0" dirty="0" err="1" smtClean="0">
                <a:solidFill>
                  <a:srgbClr val="FF0000"/>
                </a:solidFill>
              </a:rPr>
              <a:t>applicatieservers</a:t>
            </a:r>
            <a:r>
              <a:rPr lang="en-US" baseline="0" dirty="0" smtClean="0">
                <a:solidFill>
                  <a:srgbClr val="FF0000"/>
                </a:solidFill>
              </a:rPr>
              <a:t> </a:t>
            </a:r>
            <a:r>
              <a:rPr lang="en-US" baseline="0" dirty="0" err="1" smtClean="0">
                <a:solidFill>
                  <a:srgbClr val="FF0000"/>
                </a:solidFill>
              </a:rPr>
              <a:t>speciaal</a:t>
            </a:r>
            <a:r>
              <a:rPr lang="en-US" baseline="0" dirty="0" smtClean="0">
                <a:solidFill>
                  <a:srgbClr val="FF0000"/>
                </a:solidFill>
              </a:rPr>
              <a:t> </a:t>
            </a:r>
            <a:r>
              <a:rPr lang="en-US" baseline="0" dirty="0" err="1" smtClean="0">
                <a:solidFill>
                  <a:srgbClr val="FF0000"/>
                </a:solidFill>
              </a:rPr>
              <a:t>geschikt</a:t>
            </a:r>
            <a:r>
              <a:rPr lang="en-US" baseline="0" dirty="0" smtClean="0">
                <a:solidFill>
                  <a:srgbClr val="FF0000"/>
                </a:solidFill>
              </a:rPr>
              <a:t> </a:t>
            </a:r>
            <a:r>
              <a:rPr lang="en-US" baseline="0" dirty="0" err="1" smtClean="0">
                <a:solidFill>
                  <a:srgbClr val="FF0000"/>
                </a:solidFill>
              </a:rPr>
              <a:t>zijn</a:t>
            </a:r>
            <a:r>
              <a:rPr lang="en-US" baseline="0" dirty="0" smtClean="0">
                <a:solidFill>
                  <a:srgbClr val="FF0000"/>
                </a:solidFill>
              </a:rPr>
              <a:t> </a:t>
            </a:r>
            <a:r>
              <a:rPr lang="en-US" baseline="0" dirty="0" err="1" smtClean="0">
                <a:solidFill>
                  <a:srgbClr val="FF0000"/>
                </a:solidFill>
              </a:rPr>
              <a:t>voor</a:t>
            </a:r>
            <a:r>
              <a:rPr lang="en-US" baseline="0" dirty="0" smtClean="0">
                <a:solidFill>
                  <a:srgbClr val="FF0000"/>
                </a:solidFill>
              </a:rPr>
              <a:t> HTML5 SSE? [nee]</a:t>
            </a:r>
            <a:endParaRPr lang="en-US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101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77623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lphaUcPeriod"/>
            </a:pPr>
            <a:r>
              <a:rPr lang="en-US" dirty="0" smtClean="0"/>
              <a:t>nee</a:t>
            </a:r>
          </a:p>
          <a:p>
            <a:pPr marL="228600" indent="-228600">
              <a:buFont typeface="+mj-lt"/>
              <a:buAutoNum type="alphaUcPeriod"/>
            </a:pPr>
            <a:r>
              <a:rPr lang="en-US" dirty="0" smtClean="0"/>
              <a:t>M$: IE / Edge</a:t>
            </a:r>
          </a:p>
          <a:p>
            <a:pPr marL="228600" indent="-228600">
              <a:buFont typeface="+mj-lt"/>
              <a:buAutoNum type="alphaUcPeriod"/>
            </a:pPr>
            <a:r>
              <a:rPr lang="en-US" dirty="0" smtClean="0"/>
              <a:t>text/event-stream</a:t>
            </a:r>
          </a:p>
          <a:p>
            <a:pPr marL="228600" indent="-228600">
              <a:buFont typeface="+mj-lt"/>
              <a:buAutoNum type="alphaUcPeriod"/>
            </a:pPr>
            <a:r>
              <a:rPr lang="en-US" dirty="0" smtClean="0"/>
              <a:t>1-way vs. 2-way</a:t>
            </a:r>
          </a:p>
          <a:p>
            <a:pPr marL="228600" indent="-228600">
              <a:buFont typeface="+mj-lt"/>
              <a:buAutoNum type="alphaUcPeriod"/>
            </a:pPr>
            <a:r>
              <a:rPr lang="en-US" dirty="0" smtClean="0"/>
              <a:t>nee</a:t>
            </a:r>
          </a:p>
          <a:p>
            <a:pPr marL="228600" indent="-228600">
              <a:buFont typeface="+mj-lt"/>
              <a:buAutoNum type="alphaUcPeriod"/>
            </a:pPr>
            <a:r>
              <a:rPr lang="en-US" dirty="0" err="1" smtClean="0"/>
              <a:t>EventOutput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102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77623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Recap – </a:t>
            </a:r>
            <a:r>
              <a:rPr lang="en-US" dirty="0" err="1" smtClean="0"/>
              <a:t>sse</a:t>
            </a:r>
            <a:r>
              <a:rPr lang="en-US" dirty="0" smtClean="0"/>
              <a:t> is </a:t>
            </a:r>
            <a:r>
              <a:rPr lang="en-US" dirty="0" err="1" smtClean="0"/>
              <a:t>mogelijke</a:t>
            </a:r>
            <a:r>
              <a:rPr lang="en-US" dirty="0" smtClean="0"/>
              <a:t> </a:t>
            </a:r>
            <a:r>
              <a:rPr lang="en-US" dirty="0" err="1" smtClean="0"/>
              <a:t>oplossing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wens/</a:t>
            </a:r>
            <a:r>
              <a:rPr lang="en-US" dirty="0" err="1" smtClean="0"/>
              <a:t>probleem</a:t>
            </a:r>
            <a:r>
              <a:rPr lang="en-US" dirty="0" smtClean="0"/>
              <a:t> om </a:t>
            </a:r>
            <a:r>
              <a:rPr lang="en-US" dirty="0" err="1" smtClean="0"/>
              <a:t>async</a:t>
            </a:r>
            <a:r>
              <a:rPr lang="en-US" dirty="0" smtClean="0"/>
              <a:t> to </a:t>
            </a:r>
            <a:r>
              <a:rPr lang="en-US" dirty="0" err="1" smtClean="0"/>
              <a:t>gebruiken</a:t>
            </a:r>
            <a:r>
              <a:rPr lang="en-US" dirty="0" smtClean="0"/>
              <a:t> in </a:t>
            </a:r>
            <a:r>
              <a:rPr lang="en-US" dirty="0" err="1" smtClean="0"/>
              <a:t>webapps</a:t>
            </a:r>
            <a:endParaRPr lang="en-US" dirty="0" smtClean="0"/>
          </a:p>
          <a:p>
            <a:r>
              <a:rPr lang="en-US" dirty="0" err="1" smtClean="0"/>
              <a:t>Vraag</a:t>
            </a:r>
            <a:r>
              <a:rPr lang="en-US" dirty="0" smtClean="0"/>
              <a:t> </a:t>
            </a:r>
            <a:r>
              <a:rPr lang="en-US" dirty="0" err="1" smtClean="0"/>
              <a:t>groep</a:t>
            </a:r>
            <a:r>
              <a:rPr lang="en-US" dirty="0" smtClean="0"/>
              <a:t>: </a:t>
            </a:r>
            <a:r>
              <a:rPr lang="en-US" dirty="0" err="1" smtClean="0"/>
              <a:t>welke</a:t>
            </a:r>
            <a:r>
              <a:rPr lang="en-US" dirty="0" smtClean="0"/>
              <a:t> </a:t>
            </a:r>
            <a:r>
              <a:rPr lang="en-US" dirty="0" err="1" smtClean="0"/>
              <a:t>problemen</a:t>
            </a:r>
            <a:r>
              <a:rPr lang="en-US" dirty="0" smtClean="0"/>
              <a:t> lost </a:t>
            </a:r>
            <a:r>
              <a:rPr lang="en-US" dirty="0" err="1" smtClean="0"/>
              <a:t>dit</a:t>
            </a:r>
            <a:r>
              <a:rPr lang="en-US" dirty="0" smtClean="0"/>
              <a:t> op? </a:t>
            </a:r>
            <a:r>
              <a:rPr lang="en-US" dirty="0" err="1" smtClean="0"/>
              <a:t>welke</a:t>
            </a:r>
            <a:r>
              <a:rPr lang="en-US" dirty="0" smtClean="0"/>
              <a:t> </a:t>
            </a:r>
            <a:r>
              <a:rPr lang="en-US" dirty="0" err="1" smtClean="0"/>
              <a:t>nadelen</a:t>
            </a:r>
            <a:r>
              <a:rPr lang="en-US" dirty="0" smtClean="0"/>
              <a:t> </a:t>
            </a:r>
            <a:r>
              <a:rPr lang="en-US" dirty="0" err="1" smtClean="0"/>
              <a:t>kleven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eraan</a:t>
            </a:r>
            <a:r>
              <a:rPr lang="en-US" baseline="0" dirty="0" smtClean="0"/>
              <a:t>? </a:t>
            </a:r>
            <a:r>
              <a:rPr lang="en-US" baseline="0" dirty="0" err="1" smtClean="0"/>
              <a:t>Wat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ontbreekt</a:t>
            </a:r>
            <a:r>
              <a:rPr lang="en-US" baseline="0" dirty="0" smtClean="0"/>
              <a:t>? Kun je </a:t>
            </a:r>
            <a:r>
              <a:rPr lang="en-US" baseline="0" dirty="0" err="1" smtClean="0"/>
              <a:t>hiermee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‘reactive </a:t>
            </a:r>
            <a:r>
              <a:rPr lang="en-US" baseline="0" dirty="0" err="1" smtClean="0"/>
              <a:t>systeem</a:t>
            </a:r>
            <a:r>
              <a:rPr lang="en-US" baseline="0" dirty="0" smtClean="0"/>
              <a:t>’ </a:t>
            </a:r>
            <a:r>
              <a:rPr lang="en-US" baseline="0" dirty="0" err="1" smtClean="0"/>
              <a:t>bouwen</a:t>
            </a:r>
            <a:r>
              <a:rPr lang="en-US" baseline="0" dirty="0" smtClean="0"/>
              <a:t>?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103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6584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D2 * flap =&gt; </a:t>
            </a:r>
            <a:r>
              <a:rPr lang="en-US" dirty="0" err="1" smtClean="0"/>
              <a:t>laatste</a:t>
            </a:r>
            <a:r>
              <a:rPr lang="en-US" dirty="0" smtClean="0"/>
              <a:t> </a:t>
            </a:r>
            <a:r>
              <a:rPr lang="en-US" dirty="0" err="1" smtClean="0"/>
              <a:t>vraag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jezelf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houden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voorkomt</a:t>
            </a:r>
            <a:r>
              <a:rPr lang="en-US" baseline="0" dirty="0" smtClean="0"/>
              <a:t> “me too” </a:t>
            </a:r>
            <a:r>
              <a:rPr lang="en-US" baseline="0" dirty="0" err="1" smtClean="0"/>
              <a:t>antwoorden</a:t>
            </a:r>
            <a:r>
              <a:rPr lang="en-US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Persoonlijke</a:t>
            </a:r>
            <a:r>
              <a:rPr lang="en-US" dirty="0" smtClean="0"/>
              <a:t> </a:t>
            </a:r>
            <a:r>
              <a:rPr lang="en-US" dirty="0" err="1" smtClean="0"/>
              <a:t>leerdoelen</a:t>
            </a:r>
            <a:r>
              <a:rPr lang="en-US" dirty="0" smtClean="0"/>
              <a:t> </a:t>
            </a:r>
            <a:r>
              <a:rPr lang="en-US" dirty="0" err="1" smtClean="0"/>
              <a:t>opschrijven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Bij</a:t>
            </a:r>
            <a:r>
              <a:rPr lang="en-US" dirty="0" smtClean="0"/>
              <a:t> </a:t>
            </a:r>
            <a:r>
              <a:rPr lang="en-US" dirty="0" err="1" smtClean="0"/>
              <a:t>laatste</a:t>
            </a:r>
            <a:r>
              <a:rPr lang="en-US" dirty="0" smtClean="0"/>
              <a:t> </a:t>
            </a:r>
            <a:r>
              <a:rPr lang="en-US" dirty="0" err="1" smtClean="0"/>
              <a:t>evaluatie</a:t>
            </a:r>
            <a:r>
              <a:rPr lang="en-US" dirty="0" smtClean="0"/>
              <a:t> op </a:t>
            </a:r>
            <a:r>
              <a:rPr lang="en-US" dirty="0" err="1" smtClean="0"/>
              <a:t>terugkomen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 smtClean="0"/>
              <a:t>Laat</a:t>
            </a:r>
            <a:r>
              <a:rPr lang="en-US" dirty="0" smtClean="0"/>
              <a:t> </a:t>
            </a:r>
            <a:r>
              <a:rPr lang="en-US" i="1" u="sng" dirty="0" err="1" smtClean="0"/>
              <a:t>eerst</a:t>
            </a:r>
            <a:r>
              <a:rPr lang="en-US" dirty="0" smtClean="0"/>
              <a:t> ‘</a:t>
            </a:r>
            <a:r>
              <a:rPr lang="en-US" dirty="0" err="1" smtClean="0"/>
              <a:t>recente</a:t>
            </a:r>
            <a:r>
              <a:rPr lang="en-US" dirty="0" smtClean="0"/>
              <a:t> events’ sheets </a:t>
            </a:r>
            <a:r>
              <a:rPr lang="en-US" dirty="0" err="1" smtClean="0"/>
              <a:t>zien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o.a</a:t>
            </a:r>
            <a:r>
              <a:rPr lang="en-US" baseline="0" dirty="0" smtClean="0"/>
              <a:t>. </a:t>
            </a:r>
            <a:r>
              <a:rPr lang="en-US" dirty="0" smtClean="0"/>
              <a:t>JEE7 launch</a:t>
            </a:r>
            <a:r>
              <a:rPr lang="en-US" baseline="0" dirty="0" smtClean="0"/>
              <a:t> &amp; Adam Bien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98916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Herinner</a:t>
            </a:r>
            <a:r>
              <a:rPr lang="en-US" dirty="0" smtClean="0"/>
              <a:t> </a:t>
            </a:r>
            <a:r>
              <a:rPr lang="en-US" dirty="0" err="1" smtClean="0"/>
              <a:t>mensen</a:t>
            </a:r>
            <a:r>
              <a:rPr lang="en-US" dirty="0" smtClean="0"/>
              <a:t> </a:t>
            </a:r>
            <a:r>
              <a:rPr lang="en-US" dirty="0" err="1" smtClean="0"/>
              <a:t>aan</a:t>
            </a:r>
            <a:r>
              <a:rPr lang="en-US" dirty="0" smtClean="0"/>
              <a:t> </a:t>
            </a:r>
            <a:r>
              <a:rPr lang="nl-NL" dirty="0" smtClean="0"/>
              <a:t>D1 ** luisteropdracht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104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052254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Herinner</a:t>
            </a:r>
            <a:r>
              <a:rPr lang="en-US" dirty="0" smtClean="0"/>
              <a:t> </a:t>
            </a:r>
            <a:r>
              <a:rPr lang="en-US" dirty="0" err="1" smtClean="0"/>
              <a:t>mensen</a:t>
            </a:r>
            <a:r>
              <a:rPr lang="en-US" dirty="0" smtClean="0"/>
              <a:t> </a:t>
            </a:r>
            <a:r>
              <a:rPr lang="en-US" dirty="0" err="1" smtClean="0"/>
              <a:t>aan</a:t>
            </a:r>
            <a:r>
              <a:rPr lang="en-US" dirty="0" smtClean="0"/>
              <a:t> </a:t>
            </a:r>
            <a:r>
              <a:rPr lang="nl-NL" dirty="0" smtClean="0"/>
              <a:t>D1 ** luisteropdracht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105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308316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1996 </a:t>
            </a:r>
            <a:r>
              <a:rPr lang="en-US" dirty="0" err="1" smtClean="0"/>
              <a:t>Iframe</a:t>
            </a:r>
            <a:r>
              <a:rPr lang="en-US" baseline="0" smtClean="0"/>
              <a:t> M$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107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92064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CORS: Cross-origin resource sharing</a:t>
            </a:r>
            <a:r>
              <a:rPr lang="en-US" baseline="0" dirty="0" smtClean="0"/>
              <a:t> vs. same-origin policy (XHR)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=&gt;</a:t>
            </a:r>
            <a:r>
              <a:rPr lang="en-US" baseline="0" dirty="0" smtClean="0"/>
              <a:t> </a:t>
            </a:r>
            <a:r>
              <a:rPr lang="en-US" dirty="0" smtClean="0"/>
              <a:t>allows the _external web service_ to </a:t>
            </a:r>
            <a:r>
              <a:rPr lang="en-US" dirty="0" err="1" smtClean="0"/>
              <a:t>authorise</a:t>
            </a:r>
            <a:r>
              <a:rPr lang="en-US" dirty="0" smtClean="0"/>
              <a:t> the web application (hosting page+.js) to use its services (via XHR)</a:t>
            </a:r>
          </a:p>
          <a:p>
            <a:r>
              <a:rPr lang="en-US" baseline="0" dirty="0" smtClean="0"/>
              <a:t>GET http://</a:t>
            </a:r>
            <a:r>
              <a:rPr lang="en-US" dirty="0" smtClean="0"/>
              <a:t>online-personal-calendar.com/.. </a:t>
            </a:r>
          </a:p>
          <a:p>
            <a:r>
              <a:rPr lang="en-US" dirty="0" err="1" smtClean="0"/>
              <a:t>req</a:t>
            </a:r>
            <a:r>
              <a:rPr lang="en-US" dirty="0" smtClean="0"/>
              <a:t> </a:t>
            </a:r>
            <a:r>
              <a:rPr lang="en-US" dirty="0" err="1" smtClean="0"/>
              <a:t>hdr</a:t>
            </a:r>
            <a:r>
              <a:rPr lang="en-US" dirty="0" smtClean="0"/>
              <a:t>:</a:t>
            </a:r>
          </a:p>
          <a:p>
            <a:r>
              <a:rPr lang="en-US" dirty="0" smtClean="0"/>
              <a:t>Origin: http://www.example-social-network.com 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err="1" smtClean="0"/>
              <a:t>resp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hdr</a:t>
            </a:r>
            <a:r>
              <a:rPr lang="en-US" baseline="0" dirty="0" smtClean="0"/>
              <a:t>:</a:t>
            </a:r>
          </a:p>
          <a:p>
            <a:r>
              <a:rPr lang="nl-NL" dirty="0" smtClean="0"/>
              <a:t>Access-Control-</a:t>
            </a:r>
            <a:r>
              <a:rPr lang="nl-NL" dirty="0" err="1" smtClean="0"/>
              <a:t>Allow</a:t>
            </a:r>
            <a:r>
              <a:rPr lang="nl-NL" dirty="0" smtClean="0"/>
              <a:t>-</a:t>
            </a:r>
            <a:r>
              <a:rPr lang="nl-NL" dirty="0" err="1" smtClean="0"/>
              <a:t>Origin</a:t>
            </a:r>
            <a:r>
              <a:rPr lang="nl-NL" dirty="0" smtClean="0"/>
              <a:t>: http://www.example-social-network.com, of</a:t>
            </a:r>
          </a:p>
          <a:p>
            <a:r>
              <a:rPr lang="nl-NL" dirty="0" smtClean="0"/>
              <a:t>Access-Control-</a:t>
            </a:r>
            <a:r>
              <a:rPr lang="nl-NL" dirty="0" err="1" smtClean="0"/>
              <a:t>Allow</a:t>
            </a:r>
            <a:r>
              <a:rPr lang="nl-NL" dirty="0" smtClean="0"/>
              <a:t>-</a:t>
            </a:r>
            <a:r>
              <a:rPr lang="nl-NL" dirty="0" err="1" smtClean="0"/>
              <a:t>Origin</a:t>
            </a:r>
            <a:r>
              <a:rPr lang="nl-NL" dirty="0" smtClean="0"/>
              <a:t>: * </a:t>
            </a:r>
          </a:p>
          <a:p>
            <a:r>
              <a:rPr lang="en-US" dirty="0" smtClean="0"/>
              <a:t>=&gt; does not allow requests to supply HTTP authentication, client-side SSL certificates or cookies to be sent</a:t>
            </a:r>
          </a:p>
          <a:p>
            <a:endParaRPr lang="en-US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109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198563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E2</a:t>
            </a:r>
            <a:r>
              <a:rPr lang="en-US" baseline="0" dirty="0" smtClean="0">
                <a:solidFill>
                  <a:srgbClr val="FF0000"/>
                </a:solidFill>
              </a:rPr>
              <a:t> “rode </a:t>
            </a:r>
            <a:r>
              <a:rPr lang="en-US" baseline="0" dirty="0" err="1" smtClean="0">
                <a:solidFill>
                  <a:srgbClr val="FF0000"/>
                </a:solidFill>
              </a:rPr>
              <a:t>kaart</a:t>
            </a:r>
            <a:r>
              <a:rPr lang="en-US" baseline="0" dirty="0" smtClean="0">
                <a:solidFill>
                  <a:srgbClr val="FF0000"/>
                </a:solidFill>
              </a:rPr>
              <a:t>”-variant: j</a:t>
            </a:r>
            <a:r>
              <a:rPr lang="en-US" dirty="0" smtClean="0">
                <a:solidFill>
                  <a:srgbClr val="FF0000"/>
                </a:solidFill>
              </a:rPr>
              <a:t>a/nee-</a:t>
            </a:r>
            <a:r>
              <a:rPr lang="en-US" dirty="0" err="1" smtClean="0">
                <a:solidFill>
                  <a:srgbClr val="FF0000"/>
                </a:solidFill>
              </a:rPr>
              <a:t>vraag</a:t>
            </a:r>
            <a:r>
              <a:rPr lang="en-US" dirty="0" smtClean="0">
                <a:solidFill>
                  <a:srgbClr val="FF0000"/>
                </a:solidFill>
              </a:rPr>
              <a:t> met </a:t>
            </a:r>
            <a:r>
              <a:rPr lang="en-US" dirty="0" err="1" smtClean="0">
                <a:solidFill>
                  <a:srgbClr val="FF0000"/>
                </a:solidFill>
              </a:rPr>
              <a:t>handopsteken</a:t>
            </a:r>
            <a:r>
              <a:rPr lang="en-US" dirty="0" smtClean="0">
                <a:solidFill>
                  <a:srgbClr val="FF0000"/>
                </a:solidFill>
              </a:rPr>
              <a:t>; </a:t>
            </a:r>
            <a:r>
              <a:rPr lang="en-US" dirty="0" err="1" smtClean="0">
                <a:solidFill>
                  <a:srgbClr val="FF0000"/>
                </a:solidFill>
              </a:rPr>
              <a:t>als</a:t>
            </a:r>
            <a:r>
              <a:rPr lang="en-US" dirty="0" smtClean="0">
                <a:solidFill>
                  <a:srgbClr val="FF0000"/>
                </a:solidFill>
              </a:rPr>
              <a:t> &lt;0.5 </a:t>
            </a:r>
            <a:r>
              <a:rPr lang="en-US" dirty="0" err="1" smtClean="0">
                <a:solidFill>
                  <a:srgbClr val="FF0000"/>
                </a:solidFill>
              </a:rPr>
              <a:t>goed</a:t>
            </a:r>
            <a:r>
              <a:rPr lang="en-US" dirty="0" smtClean="0">
                <a:solidFill>
                  <a:srgbClr val="FF0000"/>
                </a:solidFill>
              </a:rPr>
              <a:t>: </a:t>
            </a:r>
            <a:r>
              <a:rPr lang="en-US" dirty="0" err="1" smtClean="0">
                <a:solidFill>
                  <a:srgbClr val="FF0000"/>
                </a:solidFill>
              </a:rPr>
              <a:t>niet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overgekomen</a:t>
            </a:r>
            <a:r>
              <a:rPr lang="en-US" baseline="0" dirty="0" smtClean="0">
                <a:solidFill>
                  <a:srgbClr val="FF0000"/>
                </a:solidFill>
              </a:rPr>
              <a:t>; recap </a:t>
            </a:r>
            <a:r>
              <a:rPr lang="en-US" baseline="0" dirty="0" err="1" smtClean="0">
                <a:solidFill>
                  <a:srgbClr val="FF0000"/>
                </a:solidFill>
              </a:rPr>
              <a:t>nodig</a:t>
            </a:r>
            <a:endParaRPr lang="en-US" baseline="0" dirty="0" smtClean="0">
              <a:solidFill>
                <a:srgbClr val="FF000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Is Comet </a:t>
            </a:r>
            <a:r>
              <a:rPr lang="en-US" b="1" dirty="0" err="1" smtClean="0">
                <a:solidFill>
                  <a:srgbClr val="FF0000"/>
                </a:solidFill>
              </a:rPr>
              <a:t>een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standaard</a:t>
            </a:r>
            <a:r>
              <a:rPr lang="en-US" b="1" baseline="0" dirty="0" smtClean="0">
                <a:solidFill>
                  <a:srgbClr val="FF0000"/>
                </a:solidFill>
              </a:rPr>
              <a:t>? [nee]</a:t>
            </a:r>
            <a:endParaRPr lang="en-US" b="1" dirty="0" smtClean="0"/>
          </a:p>
          <a:p>
            <a:endParaRPr lang="en-US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115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812110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lphaUcPeriod"/>
            </a:pPr>
            <a:r>
              <a:rPr lang="en-US" dirty="0" smtClean="0"/>
              <a:t>Ajax Push, Reverse Ajax, Two-way-web, HTTP Streaming, HTTP server push</a:t>
            </a:r>
          </a:p>
          <a:p>
            <a:pPr marL="228600" indent="-228600">
              <a:buFont typeface="+mj-lt"/>
              <a:buAutoNum type="alphaUcPeriod"/>
            </a:pPr>
            <a:r>
              <a:rPr lang="en-US" dirty="0" smtClean="0"/>
              <a:t>Polling, long polling, HTTP Streaming IFRAME, HTTP Streaming XHR, JSONP</a:t>
            </a:r>
          </a:p>
          <a:p>
            <a:pPr marL="228600" indent="-228600">
              <a:buFont typeface="+mj-lt"/>
              <a:buAutoNum type="alphaUcPeriod"/>
            </a:pPr>
            <a:r>
              <a:rPr lang="en-US" dirty="0" err="1" smtClean="0"/>
              <a:t>veel</a:t>
            </a:r>
            <a:r>
              <a:rPr lang="en-US" dirty="0" smtClean="0"/>
              <a:t> </a:t>
            </a:r>
            <a:r>
              <a:rPr lang="en-US" dirty="0" err="1" smtClean="0"/>
              <a:t>overbodige</a:t>
            </a:r>
            <a:r>
              <a:rPr lang="en-US" dirty="0" smtClean="0"/>
              <a:t> requests, </a:t>
            </a:r>
            <a:r>
              <a:rPr lang="en-US" dirty="0" err="1" smtClean="0"/>
              <a:t>complexe</a:t>
            </a:r>
            <a:r>
              <a:rPr lang="en-US" dirty="0" smtClean="0"/>
              <a:t> client code, extra server resources, proxy &amp; OS/middleware timeouts, security issues, </a:t>
            </a:r>
            <a:r>
              <a:rPr lang="en-US" dirty="0" err="1" smtClean="0"/>
              <a:t>Onbetrouwbaar</a:t>
            </a:r>
            <a:r>
              <a:rPr lang="en-US" dirty="0" smtClean="0"/>
              <a:t>, </a:t>
            </a:r>
            <a:r>
              <a:rPr lang="en-US" dirty="0" err="1" smtClean="0"/>
              <a:t>Niet</a:t>
            </a:r>
            <a:r>
              <a:rPr lang="en-US" dirty="0" smtClean="0"/>
              <a:t> cross-browser, Extra TCP </a:t>
            </a:r>
            <a:r>
              <a:rPr lang="en-US" dirty="0" err="1" smtClean="0"/>
              <a:t>connecties</a:t>
            </a:r>
            <a:r>
              <a:rPr lang="en-US" dirty="0" smtClean="0"/>
              <a:t>, HTTP header overhead, </a:t>
            </a:r>
            <a:r>
              <a:rPr lang="en-US" dirty="0" err="1" smtClean="0"/>
              <a:t>Hogere</a:t>
            </a:r>
            <a:r>
              <a:rPr lang="en-US" dirty="0" smtClean="0"/>
              <a:t> latency</a:t>
            </a:r>
          </a:p>
          <a:p>
            <a:pPr marL="228600" indent="-228600">
              <a:buFont typeface="+mj-lt"/>
              <a:buAutoNum type="alphaUcPeriod"/>
            </a:pPr>
            <a:r>
              <a:rPr lang="en-US" dirty="0" smtClean="0"/>
              <a:t>1 per push </a:t>
            </a:r>
            <a:r>
              <a:rPr lang="en-US" dirty="0" err="1" smtClean="0"/>
              <a:t>msg</a:t>
            </a:r>
            <a:r>
              <a:rPr lang="en-US" dirty="0" smtClean="0"/>
              <a:t>;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ontvangst</a:t>
            </a:r>
            <a:r>
              <a:rPr lang="en-US" dirty="0" smtClean="0"/>
              <a:t> van</a:t>
            </a:r>
            <a:r>
              <a:rPr lang="en-US" baseline="0" dirty="0" smtClean="0"/>
              <a:t> elk </a:t>
            </a:r>
            <a:r>
              <a:rPr lang="en-US" baseline="0" dirty="0" err="1" smtClean="0"/>
              <a:t>msg</a:t>
            </a:r>
            <a:r>
              <a:rPr lang="en-US" baseline="0" dirty="0" smtClean="0"/>
              <a:t> </a:t>
            </a:r>
            <a:r>
              <a:rPr lang="en-US" dirty="0" err="1" smtClean="0"/>
              <a:t>moet</a:t>
            </a:r>
            <a:r>
              <a:rPr lang="en-US" dirty="0" smtClean="0"/>
              <a:t> de client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nieuw</a:t>
            </a:r>
            <a:r>
              <a:rPr lang="en-US" baseline="0" dirty="0" smtClean="0"/>
              <a:t> request </a:t>
            </a:r>
            <a:r>
              <a:rPr lang="en-US" baseline="0" dirty="0" err="1" smtClean="0"/>
              <a:t>doen</a:t>
            </a:r>
            <a:endParaRPr lang="en-US" baseline="0" dirty="0" smtClean="0"/>
          </a:p>
          <a:p>
            <a:pPr marL="228600" indent="-228600">
              <a:buFont typeface="+mj-lt"/>
              <a:buAutoNum type="alphaUcPeriod"/>
            </a:pPr>
            <a:r>
              <a:rPr lang="en-US" baseline="0" dirty="0" smtClean="0"/>
              <a:t>Comet </a:t>
            </a:r>
            <a:r>
              <a:rPr lang="en-US" baseline="0" dirty="0" err="1" smtClean="0"/>
              <a:t>schoonmaakmiddel</a:t>
            </a:r>
            <a:r>
              <a:rPr lang="en-US" baseline="0" dirty="0" smtClean="0"/>
              <a:t> is in US concurrent van Ajax; </a:t>
            </a:r>
            <a:r>
              <a:rPr lang="en-US" baseline="0" dirty="0" err="1" smtClean="0"/>
              <a:t>beide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gebruiken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bestaande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webtechnieken</a:t>
            </a:r>
            <a:r>
              <a:rPr lang="en-US" baseline="0" dirty="0" smtClean="0"/>
              <a:t> (2006, Alex Russell)</a:t>
            </a:r>
          </a:p>
          <a:p>
            <a:pPr marL="228600" indent="-228600">
              <a:buFont typeface="+mj-lt"/>
              <a:buAutoNum type="alphaUcPeriod"/>
            </a:pPr>
            <a:r>
              <a:rPr lang="en-US" dirty="0" smtClean="0"/>
              <a:t>multipart/x-mixed-replace; </a:t>
            </a:r>
            <a:r>
              <a:rPr lang="en-US" dirty="0" err="1" smtClean="0"/>
              <a:t>geeft</a:t>
            </a:r>
            <a:r>
              <a:rPr lang="en-US" dirty="0" smtClean="0"/>
              <a:t> </a:t>
            </a:r>
            <a:r>
              <a:rPr lang="en-US" dirty="0" err="1" smtClean="0"/>
              <a:t>onreadystatechange</a:t>
            </a:r>
            <a:r>
              <a:rPr lang="en-US" dirty="0" smtClean="0"/>
              <a:t> callback per push-</a:t>
            </a:r>
            <a:r>
              <a:rPr lang="en-US" dirty="0" err="1" smtClean="0"/>
              <a:t>bericht</a:t>
            </a:r>
            <a:endParaRPr lang="en-US" dirty="0" smtClean="0"/>
          </a:p>
          <a:p>
            <a:pPr marL="228600" indent="-228600">
              <a:buFont typeface="+mj-lt"/>
              <a:buAutoNum type="alphaUcPeriod"/>
            </a:pPr>
            <a:r>
              <a:rPr lang="en-US" dirty="0" err="1" smtClean="0"/>
              <a:t>Kort</a:t>
            </a:r>
            <a:r>
              <a:rPr lang="en-US" dirty="0" smtClean="0"/>
              <a:t> thread in </a:t>
            </a:r>
            <a:r>
              <a:rPr lang="en-US" dirty="0" err="1" smtClean="0"/>
              <a:t>gebruik</a:t>
            </a:r>
            <a:r>
              <a:rPr lang="en-US" dirty="0" smtClean="0"/>
              <a:t>, </a:t>
            </a:r>
            <a:r>
              <a:rPr lang="en-US" dirty="0" err="1" smtClean="0"/>
              <a:t>geen</a:t>
            </a:r>
            <a:r>
              <a:rPr lang="en-US" dirty="0" smtClean="0"/>
              <a:t> proxy &amp; OS/middleware timeout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problemen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geen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speciale</a:t>
            </a:r>
            <a:r>
              <a:rPr lang="en-US" baseline="0" dirty="0" smtClean="0"/>
              <a:t> server features </a:t>
            </a:r>
            <a:r>
              <a:rPr lang="en-US" baseline="0" dirty="0" err="1" smtClean="0"/>
              <a:t>nodig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openhouden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connectie</a:t>
            </a:r>
            <a:endParaRPr lang="en-US" dirty="0" smtClean="0"/>
          </a:p>
          <a:p>
            <a:pPr marL="228600" indent="-228600">
              <a:buFont typeface="+mj-lt"/>
              <a:buAutoNum type="alphaUcPeriod"/>
            </a:pPr>
            <a:endParaRPr lang="en-US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116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812110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Recap – comet is set </a:t>
            </a:r>
            <a:r>
              <a:rPr lang="en-US" dirty="0" err="1" smtClean="0"/>
              <a:t>aan</a:t>
            </a:r>
            <a:r>
              <a:rPr lang="en-US" dirty="0" smtClean="0"/>
              <a:t> </a:t>
            </a:r>
            <a:r>
              <a:rPr lang="en-US" dirty="0" err="1" smtClean="0"/>
              <a:t>mogelijke</a:t>
            </a:r>
            <a:r>
              <a:rPr lang="en-US" dirty="0" smtClean="0"/>
              <a:t> </a:t>
            </a:r>
            <a:r>
              <a:rPr lang="en-US" dirty="0" err="1" smtClean="0"/>
              <a:t>oplossingen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wens/</a:t>
            </a:r>
            <a:r>
              <a:rPr lang="en-US" dirty="0" err="1" smtClean="0"/>
              <a:t>probleem</a:t>
            </a:r>
            <a:r>
              <a:rPr lang="en-US" dirty="0" smtClean="0"/>
              <a:t> om </a:t>
            </a:r>
            <a:r>
              <a:rPr lang="en-US" dirty="0" err="1" smtClean="0"/>
              <a:t>async</a:t>
            </a:r>
            <a:r>
              <a:rPr lang="en-US" dirty="0" smtClean="0"/>
              <a:t> to </a:t>
            </a:r>
            <a:r>
              <a:rPr lang="en-US" dirty="0" err="1" smtClean="0"/>
              <a:t>gebruiken</a:t>
            </a:r>
            <a:r>
              <a:rPr lang="en-US" dirty="0" smtClean="0"/>
              <a:t> in </a:t>
            </a:r>
            <a:r>
              <a:rPr lang="en-US" dirty="0" err="1" smtClean="0"/>
              <a:t>webapps</a:t>
            </a:r>
            <a:endParaRPr lang="en-US" dirty="0" smtClean="0"/>
          </a:p>
          <a:p>
            <a:r>
              <a:rPr lang="en-US" dirty="0" err="1" smtClean="0"/>
              <a:t>Vraag</a:t>
            </a:r>
            <a:r>
              <a:rPr lang="en-US" dirty="0" smtClean="0"/>
              <a:t> </a:t>
            </a:r>
            <a:r>
              <a:rPr lang="en-US" dirty="0" err="1" smtClean="0"/>
              <a:t>groep</a:t>
            </a:r>
            <a:r>
              <a:rPr lang="en-US" dirty="0" smtClean="0"/>
              <a:t>: lost </a:t>
            </a:r>
            <a:r>
              <a:rPr lang="en-US" dirty="0" err="1" smtClean="0"/>
              <a:t>dit</a:t>
            </a:r>
            <a:r>
              <a:rPr lang="en-US" dirty="0" smtClean="0"/>
              <a:t> </a:t>
            </a:r>
            <a:r>
              <a:rPr lang="en-US" dirty="0" err="1" smtClean="0"/>
              <a:t>ons</a:t>
            </a:r>
            <a:r>
              <a:rPr lang="en-US" dirty="0" smtClean="0"/>
              <a:t> </a:t>
            </a:r>
            <a:r>
              <a:rPr lang="en-US" dirty="0" err="1" smtClean="0"/>
              <a:t>probleem</a:t>
            </a:r>
            <a:r>
              <a:rPr lang="en-US" dirty="0" smtClean="0"/>
              <a:t> op? </a:t>
            </a:r>
            <a:r>
              <a:rPr lang="en-US" dirty="0" err="1" smtClean="0"/>
              <a:t>welke</a:t>
            </a:r>
            <a:r>
              <a:rPr lang="en-US" dirty="0" smtClean="0"/>
              <a:t> </a:t>
            </a:r>
            <a:r>
              <a:rPr lang="en-US" dirty="0" err="1" smtClean="0"/>
              <a:t>nadelen</a:t>
            </a:r>
            <a:r>
              <a:rPr lang="en-US" dirty="0" smtClean="0"/>
              <a:t> </a:t>
            </a:r>
            <a:r>
              <a:rPr lang="en-US" dirty="0" err="1" smtClean="0"/>
              <a:t>kleven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eraan</a:t>
            </a:r>
            <a:r>
              <a:rPr lang="en-US" baseline="0" dirty="0" smtClean="0"/>
              <a:t>? </a:t>
            </a:r>
            <a:r>
              <a:rPr lang="en-US" baseline="0" dirty="0" err="1" smtClean="0"/>
              <a:t>Wat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ontbreekt</a:t>
            </a:r>
            <a:r>
              <a:rPr lang="en-US" baseline="0" dirty="0" smtClean="0"/>
              <a:t>?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117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658416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Herinner</a:t>
            </a:r>
            <a:r>
              <a:rPr lang="en-US" dirty="0" smtClean="0"/>
              <a:t> </a:t>
            </a:r>
            <a:r>
              <a:rPr lang="en-US" dirty="0" err="1" smtClean="0"/>
              <a:t>mensen</a:t>
            </a:r>
            <a:r>
              <a:rPr lang="en-US" dirty="0" smtClean="0"/>
              <a:t> </a:t>
            </a:r>
            <a:r>
              <a:rPr lang="en-US" dirty="0" err="1" smtClean="0"/>
              <a:t>aan</a:t>
            </a:r>
            <a:r>
              <a:rPr lang="en-US" dirty="0" smtClean="0"/>
              <a:t> </a:t>
            </a:r>
            <a:r>
              <a:rPr lang="nl-NL" dirty="0" smtClean="0"/>
              <a:t>D1 ** luisteropdracht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118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598166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121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623266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Houd</a:t>
            </a:r>
            <a:r>
              <a:rPr lang="en-US" dirty="0" smtClean="0"/>
              <a:t> </a:t>
            </a:r>
            <a:r>
              <a:rPr lang="en-US" dirty="0" err="1" smtClean="0"/>
              <a:t>tijd</a:t>
            </a:r>
            <a:r>
              <a:rPr lang="en-US" dirty="0" smtClean="0"/>
              <a:t> in de </a:t>
            </a:r>
            <a:r>
              <a:rPr lang="en-US" dirty="0" err="1" smtClean="0"/>
              <a:t>gaten</a:t>
            </a:r>
            <a:endParaRPr lang="en-US" dirty="0" smtClean="0"/>
          </a:p>
          <a:p>
            <a:r>
              <a:rPr lang="en-US" dirty="0" err="1" smtClean="0"/>
              <a:t>Nabespreken</a:t>
            </a:r>
            <a:r>
              <a:rPr lang="en-US" dirty="0" smtClean="0"/>
              <a:t> – hoe </a:t>
            </a:r>
            <a:r>
              <a:rPr lang="en-US" dirty="0" err="1" smtClean="0"/>
              <a:t>ging</a:t>
            </a:r>
            <a:r>
              <a:rPr lang="en-US" dirty="0" smtClean="0"/>
              <a:t> het?</a:t>
            </a:r>
            <a:endParaRPr lang="nl-NL" dirty="0" smtClean="0"/>
          </a:p>
          <a:p>
            <a:endParaRPr lang="en-US" dirty="0" smtClean="0"/>
          </a:p>
          <a:p>
            <a:r>
              <a:rPr lang="nl-NL" dirty="0" smtClean="0"/>
              <a:t>C8 *** carrousel - pair </a:t>
            </a:r>
            <a:r>
              <a:rPr lang="nl-NL" dirty="0" err="1" smtClean="0"/>
              <a:t>prg</a:t>
            </a:r>
            <a:r>
              <a:rPr lang="nl-NL" dirty="0" smtClean="0"/>
              <a:t> keuze:</a:t>
            </a:r>
          </a:p>
          <a:p>
            <a:r>
              <a:rPr lang="nl-NL" dirty="0" smtClean="0"/>
              <a:t>- random</a:t>
            </a:r>
          </a:p>
          <a:p>
            <a:r>
              <a:rPr lang="nl-NL" dirty="0" smtClean="0"/>
              <a:t>- lengte</a:t>
            </a:r>
          </a:p>
          <a:p>
            <a:r>
              <a:rPr lang="nl-NL" dirty="0" smtClean="0"/>
              <a:t>- leeftijd</a:t>
            </a:r>
          </a:p>
          <a:p>
            <a:r>
              <a:rPr lang="nl-NL" dirty="0" smtClean="0"/>
              <a:t>- nog nooit mee gewerkt</a:t>
            </a:r>
          </a:p>
          <a:p>
            <a:r>
              <a:rPr lang="nl-NL" dirty="0" smtClean="0"/>
              <a:t>- collega op project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125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1862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Tip aan cursisten:</a:t>
            </a:r>
            <a:r>
              <a:rPr lang="nl-NL" baseline="0" dirty="0" smtClean="0"/>
              <a:t> v</a:t>
            </a:r>
            <a:r>
              <a:rPr lang="nl-NL" dirty="0" smtClean="0"/>
              <a:t>raag om een </a:t>
            </a:r>
            <a:r>
              <a:rPr lang="nl-NL" dirty="0" err="1" smtClean="0"/>
              <a:t>timeout</a:t>
            </a:r>
            <a:r>
              <a:rPr lang="nl-NL" dirty="0" smtClean="0"/>
              <a:t> als ‘t teveel de diepte in gaat, en het overzicht kwijt dreigt te raken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393906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Wijs</a:t>
            </a:r>
            <a:r>
              <a:rPr lang="en-US" dirty="0" smtClean="0"/>
              <a:t> </a:t>
            </a:r>
            <a:r>
              <a:rPr lang="en-US" dirty="0" err="1" smtClean="0"/>
              <a:t>erop</a:t>
            </a:r>
            <a:r>
              <a:rPr lang="en-US" dirty="0" smtClean="0"/>
              <a:t> </a:t>
            </a:r>
            <a:r>
              <a:rPr lang="en-US" dirty="0" err="1" smtClean="0"/>
              <a:t>dat</a:t>
            </a:r>
            <a:r>
              <a:rPr lang="en-US" dirty="0" smtClean="0"/>
              <a:t> de 2e get </a:t>
            </a:r>
            <a:r>
              <a:rPr lang="en-US" dirty="0" err="1" smtClean="0"/>
              <a:t>een</a:t>
            </a:r>
            <a:r>
              <a:rPr lang="en-US" dirty="0" smtClean="0"/>
              <a:t> timed block</a:t>
            </a:r>
            <a:r>
              <a:rPr lang="en-US" baseline="0" dirty="0" smtClean="0"/>
              <a:t> is op </a:t>
            </a:r>
            <a:r>
              <a:rPr lang="en-US" baseline="0" dirty="0" err="1" smtClean="0"/>
              <a:t>een</a:t>
            </a:r>
            <a:r>
              <a:rPr lang="en-US" baseline="0" dirty="0" smtClean="0"/>
              <a:t> Future. </a:t>
            </a:r>
            <a:r>
              <a:rPr lang="en-US" baseline="0" dirty="0" err="1" smtClean="0"/>
              <a:t>Beter</a:t>
            </a:r>
            <a:r>
              <a:rPr lang="en-US" baseline="0" dirty="0" smtClean="0"/>
              <a:t> is om </a:t>
            </a:r>
            <a:r>
              <a:rPr lang="en-US" baseline="0" dirty="0" err="1" smtClean="0"/>
              <a:t>bijv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CompletableFuture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gebruiken</a:t>
            </a:r>
            <a:r>
              <a:rPr lang="en-US" baseline="0" dirty="0" smtClean="0"/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127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3018081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Houd</a:t>
            </a:r>
            <a:r>
              <a:rPr lang="en-US" dirty="0" smtClean="0"/>
              <a:t> </a:t>
            </a:r>
            <a:r>
              <a:rPr lang="en-US" dirty="0" err="1" smtClean="0"/>
              <a:t>tijd</a:t>
            </a:r>
            <a:r>
              <a:rPr lang="en-US" dirty="0" smtClean="0"/>
              <a:t> in de </a:t>
            </a:r>
            <a:r>
              <a:rPr lang="en-US" dirty="0" err="1" smtClean="0"/>
              <a:t>gaten</a:t>
            </a:r>
            <a:endParaRPr lang="en-US" dirty="0" smtClean="0"/>
          </a:p>
          <a:p>
            <a:r>
              <a:rPr lang="en-US" dirty="0" err="1" smtClean="0"/>
              <a:t>Nabespreken</a:t>
            </a:r>
            <a:r>
              <a:rPr lang="en-US" dirty="0" smtClean="0"/>
              <a:t> – hoe </a:t>
            </a:r>
            <a:r>
              <a:rPr lang="en-US" dirty="0" err="1" smtClean="0"/>
              <a:t>ging</a:t>
            </a:r>
            <a:r>
              <a:rPr lang="en-US" dirty="0" smtClean="0"/>
              <a:t> het?</a:t>
            </a:r>
            <a:endParaRPr lang="nl-NL" dirty="0" smtClean="0"/>
          </a:p>
          <a:p>
            <a:endParaRPr lang="en-US" dirty="0" smtClean="0"/>
          </a:p>
          <a:p>
            <a:r>
              <a:rPr lang="nl-NL" dirty="0" smtClean="0"/>
              <a:t>C8 *** carrousel - pair </a:t>
            </a:r>
            <a:r>
              <a:rPr lang="nl-NL" dirty="0" err="1" smtClean="0"/>
              <a:t>prg</a:t>
            </a:r>
            <a:r>
              <a:rPr lang="nl-NL" dirty="0" smtClean="0"/>
              <a:t> keuze:</a:t>
            </a:r>
          </a:p>
          <a:p>
            <a:r>
              <a:rPr lang="nl-NL" dirty="0" smtClean="0"/>
              <a:t>- random</a:t>
            </a:r>
          </a:p>
          <a:p>
            <a:r>
              <a:rPr lang="nl-NL" dirty="0" smtClean="0"/>
              <a:t>- lengte</a:t>
            </a:r>
          </a:p>
          <a:p>
            <a:r>
              <a:rPr lang="nl-NL" dirty="0" smtClean="0"/>
              <a:t>- leeftijd</a:t>
            </a:r>
          </a:p>
          <a:p>
            <a:r>
              <a:rPr lang="nl-NL" dirty="0" smtClean="0"/>
              <a:t>- nog nooit mee gewerkt</a:t>
            </a:r>
          </a:p>
          <a:p>
            <a:r>
              <a:rPr lang="nl-NL" dirty="0" smtClean="0"/>
              <a:t>- collega op project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129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903056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E2</a:t>
            </a:r>
            <a:r>
              <a:rPr lang="en-US" baseline="0" dirty="0" smtClean="0">
                <a:solidFill>
                  <a:srgbClr val="FF0000"/>
                </a:solidFill>
              </a:rPr>
              <a:t> “rode </a:t>
            </a:r>
            <a:r>
              <a:rPr lang="en-US" baseline="0" dirty="0" err="1" smtClean="0">
                <a:solidFill>
                  <a:srgbClr val="FF0000"/>
                </a:solidFill>
              </a:rPr>
              <a:t>kaart</a:t>
            </a:r>
            <a:r>
              <a:rPr lang="en-US" baseline="0" dirty="0" smtClean="0">
                <a:solidFill>
                  <a:srgbClr val="FF0000"/>
                </a:solidFill>
              </a:rPr>
              <a:t>”-variant: j</a:t>
            </a:r>
            <a:r>
              <a:rPr lang="en-US" dirty="0" smtClean="0">
                <a:solidFill>
                  <a:srgbClr val="FF0000"/>
                </a:solidFill>
              </a:rPr>
              <a:t>a/nee-</a:t>
            </a:r>
            <a:r>
              <a:rPr lang="en-US" dirty="0" err="1" smtClean="0">
                <a:solidFill>
                  <a:srgbClr val="FF0000"/>
                </a:solidFill>
              </a:rPr>
              <a:t>vraag</a:t>
            </a:r>
            <a:r>
              <a:rPr lang="en-US" dirty="0" smtClean="0">
                <a:solidFill>
                  <a:srgbClr val="FF0000"/>
                </a:solidFill>
              </a:rPr>
              <a:t> met </a:t>
            </a:r>
            <a:r>
              <a:rPr lang="en-US" dirty="0" err="1" smtClean="0">
                <a:solidFill>
                  <a:srgbClr val="FF0000"/>
                </a:solidFill>
              </a:rPr>
              <a:t>handopsteken</a:t>
            </a:r>
            <a:r>
              <a:rPr lang="en-US" dirty="0" smtClean="0">
                <a:solidFill>
                  <a:srgbClr val="FF0000"/>
                </a:solidFill>
              </a:rPr>
              <a:t>; </a:t>
            </a:r>
            <a:r>
              <a:rPr lang="en-US" dirty="0" err="1" smtClean="0">
                <a:solidFill>
                  <a:srgbClr val="FF0000"/>
                </a:solidFill>
              </a:rPr>
              <a:t>als</a:t>
            </a:r>
            <a:r>
              <a:rPr lang="en-US" dirty="0" smtClean="0">
                <a:solidFill>
                  <a:srgbClr val="FF0000"/>
                </a:solidFill>
              </a:rPr>
              <a:t> &lt;0.5 </a:t>
            </a:r>
            <a:r>
              <a:rPr lang="en-US" dirty="0" err="1" smtClean="0">
                <a:solidFill>
                  <a:srgbClr val="FF0000"/>
                </a:solidFill>
              </a:rPr>
              <a:t>goed</a:t>
            </a:r>
            <a:r>
              <a:rPr lang="en-US" dirty="0" smtClean="0">
                <a:solidFill>
                  <a:srgbClr val="FF0000"/>
                </a:solidFill>
              </a:rPr>
              <a:t>: </a:t>
            </a:r>
            <a:r>
              <a:rPr lang="en-US" dirty="0" err="1" smtClean="0">
                <a:solidFill>
                  <a:srgbClr val="FF0000"/>
                </a:solidFill>
              </a:rPr>
              <a:t>niet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overgekomen</a:t>
            </a:r>
            <a:r>
              <a:rPr lang="en-US" baseline="0" dirty="0" smtClean="0">
                <a:solidFill>
                  <a:srgbClr val="FF0000"/>
                </a:solidFill>
              </a:rPr>
              <a:t>; recap </a:t>
            </a:r>
            <a:r>
              <a:rPr lang="en-US" baseline="0" dirty="0" err="1" smtClean="0">
                <a:solidFill>
                  <a:srgbClr val="FF0000"/>
                </a:solidFill>
              </a:rPr>
              <a:t>nodig</a:t>
            </a:r>
            <a:endParaRPr lang="en-US" baseline="0" dirty="0" smtClean="0">
              <a:solidFill>
                <a:srgbClr val="FF000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 err="1" smtClean="0">
                <a:solidFill>
                  <a:srgbClr val="FF0000"/>
                </a:solidFill>
              </a:rPr>
              <a:t>Houdt</a:t>
            </a:r>
            <a:r>
              <a:rPr lang="en-US" b="1" dirty="0" smtClean="0">
                <a:solidFill>
                  <a:srgbClr val="FF0000"/>
                </a:solidFill>
              </a:rPr>
              <a:t> de </a:t>
            </a:r>
            <a:r>
              <a:rPr lang="en-US" b="1" dirty="0" err="1" smtClean="0">
                <a:solidFill>
                  <a:srgbClr val="FF0000"/>
                </a:solidFill>
              </a:rPr>
              <a:t>applicatieserver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een</a:t>
            </a:r>
            <a:r>
              <a:rPr lang="en-US" b="1" dirty="0" smtClean="0">
                <a:solidFill>
                  <a:srgbClr val="FF0000"/>
                </a:solidFill>
              </a:rPr>
              <a:t> thread open</a:t>
            </a:r>
            <a:r>
              <a:rPr lang="en-US" b="1" baseline="0" dirty="0" smtClean="0">
                <a:solidFill>
                  <a:srgbClr val="FF0000"/>
                </a:solidFill>
              </a:rPr>
              <a:t> </a:t>
            </a:r>
            <a:r>
              <a:rPr lang="en-US" b="1" baseline="0" dirty="0" err="1" smtClean="0">
                <a:solidFill>
                  <a:srgbClr val="FF0000"/>
                </a:solidFill>
              </a:rPr>
              <a:t>voor</a:t>
            </a:r>
            <a:r>
              <a:rPr lang="en-US" b="1" baseline="0" dirty="0" smtClean="0">
                <a:solidFill>
                  <a:srgbClr val="FF0000"/>
                </a:solidFill>
              </a:rPr>
              <a:t> </a:t>
            </a:r>
            <a:r>
              <a:rPr lang="en-US" b="1" baseline="0" dirty="0" err="1" smtClean="0">
                <a:solidFill>
                  <a:srgbClr val="FF0000"/>
                </a:solidFill>
              </a:rPr>
              <a:t>een</a:t>
            </a:r>
            <a:r>
              <a:rPr lang="en-US" b="1" baseline="0" dirty="0" smtClean="0">
                <a:solidFill>
                  <a:srgbClr val="FF0000"/>
                </a:solidFill>
              </a:rPr>
              <a:t> suspended request? [nee]</a:t>
            </a:r>
            <a:endParaRPr lang="en-US" b="1" dirty="0" smtClean="0"/>
          </a:p>
          <a:p>
            <a:endParaRPr lang="en-US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130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812110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lphaUcPeriod"/>
            </a:pPr>
            <a:r>
              <a:rPr lang="en-US" dirty="0" err="1" smtClean="0">
                <a:solidFill>
                  <a:srgbClr val="FF0000"/>
                </a:solidFill>
              </a:rPr>
              <a:t>connectie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parkeren</a:t>
            </a:r>
            <a:r>
              <a:rPr lang="en-US" dirty="0" smtClean="0">
                <a:solidFill>
                  <a:srgbClr val="FF0000"/>
                </a:solidFill>
              </a:rPr>
              <a:t>; thread </a:t>
            </a:r>
            <a:r>
              <a:rPr lang="en-US" dirty="0" err="1" smtClean="0">
                <a:solidFill>
                  <a:srgbClr val="FF0000"/>
                </a:solidFill>
              </a:rPr>
              <a:t>hergebruiken</a:t>
            </a:r>
            <a:r>
              <a:rPr lang="en-US" dirty="0" smtClean="0">
                <a:solidFill>
                  <a:srgbClr val="FF0000"/>
                </a:solidFill>
              </a:rPr>
              <a:t>. non-blocking IO</a:t>
            </a:r>
          </a:p>
          <a:p>
            <a:pPr marL="228600" indent="-228600">
              <a:buFont typeface="+mj-lt"/>
              <a:buAutoNum type="alphaUcPeriod"/>
            </a:pPr>
            <a:r>
              <a:rPr lang="en-US" dirty="0" smtClean="0">
                <a:solidFill>
                  <a:srgbClr val="FF0000"/>
                </a:solidFill>
              </a:rPr>
              <a:t>Ja, </a:t>
            </a:r>
            <a:r>
              <a:rPr lang="en-US" dirty="0" err="1" smtClean="0">
                <a:solidFill>
                  <a:srgbClr val="FF0000"/>
                </a:solidFill>
              </a:rPr>
              <a:t>mits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ze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gebruiken</a:t>
            </a:r>
            <a:r>
              <a:rPr lang="en-US" dirty="0" smtClean="0">
                <a:solidFill>
                  <a:srgbClr val="FF0000"/>
                </a:solidFill>
              </a:rPr>
              <a:t>: GlassFish3, </a:t>
            </a:r>
            <a:r>
              <a:rPr lang="en-US" b="1" dirty="0" err="1" smtClean="0">
                <a:solidFill>
                  <a:srgbClr val="FF0000"/>
                </a:solidFill>
              </a:rPr>
              <a:t>JBoss</a:t>
            </a:r>
            <a:r>
              <a:rPr lang="en-US" b="1" dirty="0" smtClean="0">
                <a:solidFill>
                  <a:srgbClr val="FF0000"/>
                </a:solidFill>
              </a:rPr>
              <a:t> (EAP) 6</a:t>
            </a:r>
            <a:r>
              <a:rPr lang="en-US" dirty="0" smtClean="0">
                <a:solidFill>
                  <a:srgbClr val="FF0000"/>
                </a:solidFill>
              </a:rPr>
              <a:t>, WebLogic12c, </a:t>
            </a:r>
            <a:r>
              <a:rPr lang="en-US" b="1" dirty="0" smtClean="0">
                <a:solidFill>
                  <a:srgbClr val="FF0000"/>
                </a:solidFill>
              </a:rPr>
              <a:t>WAS8</a:t>
            </a:r>
            <a:r>
              <a:rPr lang="en-US" b="0" dirty="0" smtClean="0">
                <a:solidFill>
                  <a:srgbClr val="FF0000"/>
                </a:solidFill>
              </a:rPr>
              <a:t> (of WLP8.5.5, Geronimo3, </a:t>
            </a:r>
            <a:r>
              <a:rPr lang="en-US" b="0" dirty="0" err="1" smtClean="0">
                <a:solidFill>
                  <a:srgbClr val="FF0000"/>
                </a:solidFill>
              </a:rPr>
              <a:t>TomEE</a:t>
            </a:r>
            <a:r>
              <a:rPr lang="en-US" b="0" dirty="0" smtClean="0">
                <a:solidFill>
                  <a:srgbClr val="FF0000"/>
                </a:solidFill>
              </a:rPr>
              <a:t>)</a:t>
            </a:r>
            <a:br>
              <a:rPr lang="en-US" b="0" dirty="0" smtClean="0">
                <a:solidFill>
                  <a:srgbClr val="FF0000"/>
                </a:solidFill>
              </a:rPr>
            </a:br>
            <a:r>
              <a:rPr lang="en-US" b="0" dirty="0" smtClean="0">
                <a:solidFill>
                  <a:srgbClr val="FF0000"/>
                </a:solidFill>
              </a:rPr>
              <a:t>2009</a:t>
            </a:r>
            <a:r>
              <a:rPr lang="en-US" b="0" baseline="0" dirty="0" smtClean="0">
                <a:solidFill>
                  <a:srgbClr val="FF0000"/>
                </a:solidFill>
              </a:rPr>
              <a:t> -</a:t>
            </a:r>
            <a:r>
              <a:rPr lang="en-US" b="0" dirty="0" smtClean="0">
                <a:solidFill>
                  <a:srgbClr val="FF0000"/>
                </a:solidFill>
              </a:rPr>
              <a:t> JEE6 </a:t>
            </a:r>
          </a:p>
          <a:p>
            <a:pPr marL="228600" indent="-228600">
              <a:buFont typeface="+mj-lt"/>
              <a:buAutoNum type="alphaUcPeriod"/>
            </a:pPr>
            <a:r>
              <a:rPr lang="en-US" b="0" dirty="0" err="1" smtClean="0">
                <a:solidFill>
                  <a:srgbClr val="FF0000"/>
                </a:solidFill>
              </a:rPr>
              <a:t>HttpServletRequest.startAsync</a:t>
            </a:r>
            <a:r>
              <a:rPr lang="en-US" b="0" dirty="0" smtClean="0">
                <a:solidFill>
                  <a:srgbClr val="FF0000"/>
                </a:solidFill>
              </a:rPr>
              <a:t>()</a:t>
            </a:r>
          </a:p>
          <a:p>
            <a:pPr marL="228600" indent="-228600">
              <a:buFont typeface="+mj-lt"/>
              <a:buAutoNum type="alphaUcPeriod"/>
            </a:pPr>
            <a:r>
              <a:rPr lang="en-US" sz="1200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@Suspended</a:t>
            </a:r>
          </a:p>
          <a:p>
            <a:pPr marL="228600" indent="-228600">
              <a:buFont typeface="+mj-lt"/>
              <a:buAutoNum type="alphaUcPeriod"/>
            </a:pPr>
            <a:r>
              <a:rPr lang="en-US" sz="1200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Servlet 3.0 JSR-315; Servlet 3.1 JSR-340; JAX-RS 2.0 JSR-339; JEE6 JSR-316</a:t>
            </a:r>
          </a:p>
          <a:p>
            <a:pPr marL="228600" indent="-228600">
              <a:buFont typeface="+mj-lt"/>
              <a:buAutoNum type="alphaUcPeriod"/>
            </a:pPr>
            <a:r>
              <a:rPr lang="en-US" sz="1200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JSR-315 is op ‘t </a:t>
            </a:r>
            <a:r>
              <a:rPr lang="en-US" sz="1200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laatste</a:t>
            </a:r>
            <a:r>
              <a:rPr lang="en-US" sz="1200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moment </a:t>
            </a:r>
            <a:r>
              <a:rPr lang="en-US" sz="1200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herzien</a:t>
            </a:r>
            <a:r>
              <a:rPr lang="en-US" sz="1200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  <a:r>
              <a:rPr lang="en-US" sz="1200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Daarnaast</a:t>
            </a:r>
            <a:r>
              <a:rPr lang="en-US" sz="1200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ook</a:t>
            </a:r>
            <a:r>
              <a:rPr lang="en-US" sz="1200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pre-JSR Comet </a:t>
            </a:r>
            <a:r>
              <a:rPr lang="en-US" sz="1200" b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implementaties</a:t>
            </a:r>
            <a:r>
              <a:rPr lang="en-US" sz="1200" b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Jetty, Tomcat &amp; Grizzly</a:t>
            </a:r>
          </a:p>
          <a:p>
            <a:pPr marL="228600" indent="-228600">
              <a:buFont typeface="+mj-lt"/>
              <a:buAutoNum type="alphaUcPeriod"/>
            </a:pPr>
            <a:r>
              <a:rPr lang="en-US" b="0" dirty="0" smtClean="0"/>
              <a:t>JEE7: Non-blocking I/O</a:t>
            </a:r>
            <a:r>
              <a:rPr lang="en-US" b="0" baseline="0" dirty="0" smtClean="0"/>
              <a:t> &amp; </a:t>
            </a:r>
            <a:r>
              <a:rPr lang="en-US" b="0" dirty="0" smtClean="0"/>
              <a:t>HTTP protocol upgrade (</a:t>
            </a:r>
            <a:r>
              <a:rPr lang="en-US" b="0" dirty="0" err="1" smtClean="0"/>
              <a:t>websocket</a:t>
            </a:r>
            <a:r>
              <a:rPr lang="en-US" b="0" dirty="0" smtClean="0"/>
              <a:t>)</a:t>
            </a:r>
          </a:p>
          <a:p>
            <a:pPr marL="228600" indent="-228600">
              <a:buFont typeface="+mj-lt"/>
              <a:buAutoNum type="alphaUcPeriod"/>
            </a:pPr>
            <a:endParaRPr lang="en-US" b="0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131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812110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Recap – </a:t>
            </a:r>
            <a:r>
              <a:rPr lang="en-US" dirty="0" err="1" smtClean="0"/>
              <a:t>async</a:t>
            </a:r>
            <a:r>
              <a:rPr lang="en-US" dirty="0" smtClean="0"/>
              <a:t> servlet/</a:t>
            </a:r>
            <a:r>
              <a:rPr lang="en-US" dirty="0" err="1" smtClean="0"/>
              <a:t>jax-rs</a:t>
            </a:r>
            <a:r>
              <a:rPr lang="en-US" dirty="0" smtClean="0"/>
              <a:t> is </a:t>
            </a:r>
            <a:r>
              <a:rPr lang="en-US" dirty="0" err="1" smtClean="0"/>
              <a:t>mogelijke</a:t>
            </a:r>
            <a:r>
              <a:rPr lang="en-US" dirty="0" smtClean="0"/>
              <a:t> </a:t>
            </a:r>
            <a:r>
              <a:rPr lang="en-US" dirty="0" err="1" smtClean="0"/>
              <a:t>oplossing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wens/</a:t>
            </a:r>
            <a:r>
              <a:rPr lang="en-US" dirty="0" err="1" smtClean="0"/>
              <a:t>probleem</a:t>
            </a:r>
            <a:r>
              <a:rPr lang="en-US" dirty="0" smtClean="0"/>
              <a:t> om </a:t>
            </a:r>
            <a:r>
              <a:rPr lang="en-US" dirty="0" err="1" smtClean="0"/>
              <a:t>async</a:t>
            </a:r>
            <a:r>
              <a:rPr lang="en-US" dirty="0" smtClean="0"/>
              <a:t> to </a:t>
            </a:r>
            <a:r>
              <a:rPr lang="en-US" dirty="0" err="1" smtClean="0"/>
              <a:t>gebruiken</a:t>
            </a:r>
            <a:r>
              <a:rPr lang="en-US" dirty="0" smtClean="0"/>
              <a:t> in </a:t>
            </a:r>
            <a:r>
              <a:rPr lang="en-US" dirty="0" err="1" smtClean="0"/>
              <a:t>webapps</a:t>
            </a:r>
            <a:endParaRPr lang="en-US" dirty="0" smtClean="0"/>
          </a:p>
          <a:p>
            <a:r>
              <a:rPr lang="en-US" dirty="0" err="1" smtClean="0"/>
              <a:t>Vraag</a:t>
            </a:r>
            <a:r>
              <a:rPr lang="en-US" dirty="0" smtClean="0"/>
              <a:t> </a:t>
            </a:r>
            <a:r>
              <a:rPr lang="en-US" dirty="0" err="1" smtClean="0"/>
              <a:t>groep</a:t>
            </a:r>
            <a:r>
              <a:rPr lang="en-US" dirty="0" smtClean="0"/>
              <a:t>: lost </a:t>
            </a:r>
            <a:r>
              <a:rPr lang="en-US" dirty="0" err="1" smtClean="0"/>
              <a:t>dit</a:t>
            </a:r>
            <a:r>
              <a:rPr lang="en-US" dirty="0" smtClean="0"/>
              <a:t> </a:t>
            </a:r>
            <a:r>
              <a:rPr lang="en-US" dirty="0" err="1" smtClean="0"/>
              <a:t>ons</a:t>
            </a:r>
            <a:r>
              <a:rPr lang="en-US" dirty="0" smtClean="0"/>
              <a:t> </a:t>
            </a:r>
            <a:r>
              <a:rPr lang="en-US" dirty="0" err="1" smtClean="0"/>
              <a:t>probleem</a:t>
            </a:r>
            <a:r>
              <a:rPr lang="en-US" dirty="0" smtClean="0"/>
              <a:t> op? </a:t>
            </a:r>
            <a:r>
              <a:rPr lang="en-US" dirty="0" err="1" smtClean="0"/>
              <a:t>welke</a:t>
            </a:r>
            <a:r>
              <a:rPr lang="en-US" dirty="0" smtClean="0"/>
              <a:t> </a:t>
            </a:r>
            <a:r>
              <a:rPr lang="en-US" dirty="0" err="1" smtClean="0"/>
              <a:t>nadelen</a:t>
            </a:r>
            <a:r>
              <a:rPr lang="en-US" dirty="0" smtClean="0"/>
              <a:t> </a:t>
            </a:r>
            <a:r>
              <a:rPr lang="en-US" dirty="0" err="1" smtClean="0"/>
              <a:t>kleven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eraan</a:t>
            </a:r>
            <a:r>
              <a:rPr lang="en-US" baseline="0" dirty="0" smtClean="0"/>
              <a:t>? </a:t>
            </a:r>
            <a:r>
              <a:rPr lang="en-US" baseline="0" dirty="0" err="1" smtClean="0"/>
              <a:t>Wat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ontbreekt</a:t>
            </a:r>
            <a:r>
              <a:rPr lang="en-US" baseline="0" dirty="0" smtClean="0"/>
              <a:t>?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132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658416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Herinner</a:t>
            </a:r>
            <a:r>
              <a:rPr lang="en-US" dirty="0" smtClean="0"/>
              <a:t> </a:t>
            </a:r>
            <a:r>
              <a:rPr lang="en-US" dirty="0" err="1" smtClean="0"/>
              <a:t>mensen</a:t>
            </a:r>
            <a:r>
              <a:rPr lang="en-US" dirty="0" smtClean="0"/>
              <a:t> </a:t>
            </a:r>
            <a:r>
              <a:rPr lang="en-US" dirty="0" err="1" smtClean="0"/>
              <a:t>aan</a:t>
            </a:r>
            <a:r>
              <a:rPr lang="en-US" dirty="0" smtClean="0"/>
              <a:t> </a:t>
            </a:r>
            <a:r>
              <a:rPr lang="nl-NL" dirty="0" smtClean="0"/>
              <a:t>D1 ** luisteropdracht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133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166763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Bv</a:t>
            </a:r>
            <a:r>
              <a:rPr lang="en-US" dirty="0" smtClean="0"/>
              <a:t> interconnected JMS via </a:t>
            </a:r>
            <a:r>
              <a:rPr lang="en-US" dirty="0" err="1" smtClean="0"/>
              <a:t>Ordina</a:t>
            </a:r>
            <a:r>
              <a:rPr lang="en-US" dirty="0" smtClean="0"/>
              <a:t> </a:t>
            </a:r>
            <a:r>
              <a:rPr lang="en-US" dirty="0" err="1" smtClean="0"/>
              <a:t>wifi</a:t>
            </a:r>
            <a:endParaRPr lang="en-US" dirty="0" smtClean="0"/>
          </a:p>
          <a:p>
            <a:r>
              <a:rPr lang="en-US" dirty="0" smtClean="0"/>
              <a:t>=&gt;</a:t>
            </a:r>
            <a:r>
              <a:rPr lang="en-US" baseline="0" dirty="0" smtClean="0"/>
              <a:t> </a:t>
            </a:r>
            <a:r>
              <a:rPr lang="en-US" dirty="0" err="1" smtClean="0"/>
              <a:t>ieder</a:t>
            </a:r>
            <a:r>
              <a:rPr lang="en-US" dirty="0" smtClean="0"/>
              <a:t> </a:t>
            </a:r>
            <a:r>
              <a:rPr lang="en-US" dirty="0" err="1" smtClean="0"/>
              <a:t>eigen</a:t>
            </a:r>
            <a:r>
              <a:rPr lang="en-US" dirty="0" smtClean="0"/>
              <a:t> chat server; </a:t>
            </a:r>
            <a:r>
              <a:rPr lang="en-US" dirty="0" err="1" smtClean="0"/>
              <a:t>pubsub</a:t>
            </a:r>
            <a:r>
              <a:rPr lang="en-US" dirty="0" smtClean="0"/>
              <a:t> </a:t>
            </a:r>
            <a:r>
              <a:rPr lang="en-US" dirty="0" err="1" smtClean="0"/>
              <a:t>naar</a:t>
            </a:r>
            <a:r>
              <a:rPr lang="en-US" dirty="0" smtClean="0"/>
              <a:t> 1 </a:t>
            </a:r>
            <a:r>
              <a:rPr lang="en-US" dirty="0" err="1" smtClean="0"/>
              <a:t>centrale</a:t>
            </a:r>
            <a:r>
              <a:rPr lang="en-US" dirty="0" smtClean="0"/>
              <a:t> JMS (remote </a:t>
            </a:r>
            <a:r>
              <a:rPr lang="en-US" dirty="0" err="1" smtClean="0"/>
              <a:t>ActiveMQ</a:t>
            </a:r>
            <a:r>
              <a:rPr lang="en-US" dirty="0" smtClean="0"/>
              <a:t>)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135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62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E2</a:t>
            </a:r>
            <a:r>
              <a:rPr lang="en-US" baseline="0" dirty="0" smtClean="0">
                <a:solidFill>
                  <a:srgbClr val="FF0000"/>
                </a:solidFill>
              </a:rPr>
              <a:t> “rode </a:t>
            </a:r>
            <a:r>
              <a:rPr lang="en-US" baseline="0" dirty="0" err="1" smtClean="0">
                <a:solidFill>
                  <a:srgbClr val="FF0000"/>
                </a:solidFill>
              </a:rPr>
              <a:t>kaart</a:t>
            </a:r>
            <a:r>
              <a:rPr lang="en-US" baseline="0" dirty="0" smtClean="0">
                <a:solidFill>
                  <a:srgbClr val="FF0000"/>
                </a:solidFill>
              </a:rPr>
              <a:t>”-variant: j</a:t>
            </a:r>
            <a:r>
              <a:rPr lang="en-US" dirty="0" smtClean="0">
                <a:solidFill>
                  <a:srgbClr val="FF0000"/>
                </a:solidFill>
              </a:rPr>
              <a:t>a/nee-</a:t>
            </a:r>
            <a:r>
              <a:rPr lang="en-US" dirty="0" err="1" smtClean="0">
                <a:solidFill>
                  <a:srgbClr val="FF0000"/>
                </a:solidFill>
              </a:rPr>
              <a:t>vraag</a:t>
            </a:r>
            <a:r>
              <a:rPr lang="en-US" dirty="0" smtClean="0">
                <a:solidFill>
                  <a:srgbClr val="FF0000"/>
                </a:solidFill>
              </a:rPr>
              <a:t> met </a:t>
            </a:r>
            <a:r>
              <a:rPr lang="en-US" dirty="0" err="1" smtClean="0">
                <a:solidFill>
                  <a:srgbClr val="FF0000"/>
                </a:solidFill>
              </a:rPr>
              <a:t>handopsteken</a:t>
            </a:r>
            <a:r>
              <a:rPr lang="en-US" dirty="0" smtClean="0">
                <a:solidFill>
                  <a:srgbClr val="FF0000"/>
                </a:solidFill>
              </a:rPr>
              <a:t>; </a:t>
            </a:r>
            <a:r>
              <a:rPr lang="en-US" dirty="0" err="1" smtClean="0">
                <a:solidFill>
                  <a:srgbClr val="FF0000"/>
                </a:solidFill>
              </a:rPr>
              <a:t>als</a:t>
            </a:r>
            <a:r>
              <a:rPr lang="en-US" dirty="0" smtClean="0">
                <a:solidFill>
                  <a:srgbClr val="FF0000"/>
                </a:solidFill>
              </a:rPr>
              <a:t> &lt;0.5 </a:t>
            </a:r>
            <a:r>
              <a:rPr lang="en-US" dirty="0" err="1" smtClean="0">
                <a:solidFill>
                  <a:srgbClr val="FF0000"/>
                </a:solidFill>
              </a:rPr>
              <a:t>goed</a:t>
            </a:r>
            <a:r>
              <a:rPr lang="en-US" dirty="0" smtClean="0">
                <a:solidFill>
                  <a:srgbClr val="FF0000"/>
                </a:solidFill>
              </a:rPr>
              <a:t>: </a:t>
            </a:r>
            <a:r>
              <a:rPr lang="en-US" dirty="0" err="1" smtClean="0">
                <a:solidFill>
                  <a:srgbClr val="FF0000"/>
                </a:solidFill>
              </a:rPr>
              <a:t>niet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overgekomen</a:t>
            </a:r>
            <a:r>
              <a:rPr lang="en-US" baseline="0" dirty="0" smtClean="0">
                <a:solidFill>
                  <a:srgbClr val="FF0000"/>
                </a:solidFill>
              </a:rPr>
              <a:t>; recap </a:t>
            </a:r>
            <a:r>
              <a:rPr lang="en-US" baseline="0" dirty="0" err="1" smtClean="0">
                <a:solidFill>
                  <a:srgbClr val="FF0000"/>
                </a:solidFill>
              </a:rPr>
              <a:t>nodig</a:t>
            </a:r>
            <a:endParaRPr lang="en-US" baseline="0" dirty="0" smtClean="0">
              <a:solidFill>
                <a:srgbClr val="FF000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FF0000"/>
                </a:solidFill>
              </a:rPr>
              <a:t>Blabla</a:t>
            </a:r>
            <a:r>
              <a:rPr lang="en-US" dirty="0" smtClean="0">
                <a:solidFill>
                  <a:srgbClr val="FF0000"/>
                </a:solidFill>
              </a:rPr>
              <a:t> [ja/nee]</a:t>
            </a:r>
            <a:endParaRPr lang="en-US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137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100616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Herinner</a:t>
            </a:r>
            <a:r>
              <a:rPr lang="en-US" dirty="0" smtClean="0"/>
              <a:t> </a:t>
            </a:r>
            <a:r>
              <a:rPr lang="en-US" dirty="0" err="1" smtClean="0"/>
              <a:t>mensen</a:t>
            </a:r>
            <a:r>
              <a:rPr lang="en-US" dirty="0" smtClean="0"/>
              <a:t> </a:t>
            </a:r>
            <a:r>
              <a:rPr lang="en-US" dirty="0" err="1" smtClean="0"/>
              <a:t>aan</a:t>
            </a:r>
            <a:r>
              <a:rPr lang="en-US" dirty="0" smtClean="0"/>
              <a:t> </a:t>
            </a:r>
            <a:r>
              <a:rPr lang="nl-NL" dirty="0" smtClean="0"/>
              <a:t>D1 ** luisteropdracht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138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605863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Herinner</a:t>
            </a:r>
            <a:r>
              <a:rPr lang="en-US" dirty="0" smtClean="0"/>
              <a:t> </a:t>
            </a:r>
            <a:r>
              <a:rPr lang="en-US" dirty="0" err="1" smtClean="0"/>
              <a:t>mensen</a:t>
            </a:r>
            <a:r>
              <a:rPr lang="en-US" dirty="0" smtClean="0"/>
              <a:t> </a:t>
            </a:r>
            <a:r>
              <a:rPr lang="en-US" dirty="0" err="1" smtClean="0"/>
              <a:t>aan</a:t>
            </a:r>
            <a:r>
              <a:rPr lang="en-US" dirty="0" smtClean="0"/>
              <a:t> </a:t>
            </a:r>
            <a:r>
              <a:rPr lang="nl-NL" dirty="0" smtClean="0"/>
              <a:t>D1 ** luisteropdracht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139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4551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Vrij</a:t>
            </a:r>
            <a:r>
              <a:rPr lang="en-US" dirty="0" smtClean="0"/>
              <a:t> </a:t>
            </a:r>
            <a:r>
              <a:rPr lang="en-US" dirty="0" err="1" smtClean="0"/>
              <a:t>naar</a:t>
            </a:r>
            <a:r>
              <a:rPr lang="en-US" dirty="0" smtClean="0"/>
              <a:t> Bill Clintons </a:t>
            </a:r>
            <a:r>
              <a:rPr lang="en-US" dirty="0" err="1" smtClean="0"/>
              <a:t>campagneleus</a:t>
            </a:r>
            <a:r>
              <a:rPr lang="en-US" dirty="0" smtClean="0"/>
              <a:t> (1992) – “[It’s] </a:t>
            </a:r>
            <a:r>
              <a:rPr lang="nl-NL" dirty="0" smtClean="0"/>
              <a:t>the </a:t>
            </a:r>
            <a:r>
              <a:rPr lang="nl-NL" dirty="0" err="1" smtClean="0"/>
              <a:t>economy</a:t>
            </a:r>
            <a:r>
              <a:rPr lang="nl-NL" dirty="0" smtClean="0"/>
              <a:t>, </a:t>
            </a:r>
            <a:r>
              <a:rPr lang="nl-NL" dirty="0" err="1" smtClean="0"/>
              <a:t>stupid</a:t>
            </a:r>
            <a:r>
              <a:rPr lang="nl-NL" dirty="0" smtClean="0"/>
              <a:t>”</a:t>
            </a:r>
          </a:p>
          <a:p>
            <a:endParaRPr lang="en-US" dirty="0" smtClean="0"/>
          </a:p>
          <a:p>
            <a:r>
              <a:rPr lang="en-US" dirty="0" err="1" smtClean="0"/>
              <a:t>Dit</a:t>
            </a:r>
            <a:r>
              <a:rPr lang="en-US" dirty="0" smtClean="0"/>
              <a:t> is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aangepast</a:t>
            </a:r>
            <a:r>
              <a:rPr lang="en-US" dirty="0" smtClean="0"/>
              <a:t> UML sequence diagram – </a:t>
            </a:r>
            <a:r>
              <a:rPr lang="en-US" dirty="0" err="1" smtClean="0"/>
              <a:t>geen</a:t>
            </a:r>
            <a:r>
              <a:rPr lang="en-US" dirty="0" smtClean="0"/>
              <a:t> </a:t>
            </a:r>
            <a:r>
              <a:rPr lang="en-US" dirty="0" err="1" smtClean="0"/>
              <a:t>officiele</a:t>
            </a:r>
            <a:r>
              <a:rPr lang="en-US" dirty="0" smtClean="0"/>
              <a:t> </a:t>
            </a:r>
            <a:r>
              <a:rPr lang="en-US" dirty="0" err="1" smtClean="0"/>
              <a:t>notatie</a:t>
            </a:r>
            <a:endParaRPr lang="en-US" dirty="0" smtClean="0"/>
          </a:p>
          <a:p>
            <a:r>
              <a:rPr lang="en-US" dirty="0" err="1" smtClean="0"/>
              <a:t>Kleuren</a:t>
            </a:r>
            <a:r>
              <a:rPr lang="en-US" dirty="0" smtClean="0"/>
              <a:t>: </a:t>
            </a:r>
            <a:r>
              <a:rPr lang="en-US" baseline="0" dirty="0" smtClean="0"/>
              <a:t>thread </a:t>
            </a:r>
            <a:r>
              <a:rPr lang="en-US" baseline="0" dirty="0" err="1" smtClean="0"/>
              <a:t>waaronder</a:t>
            </a:r>
            <a:r>
              <a:rPr lang="en-US" baseline="0" dirty="0" smtClean="0"/>
              <a:t> code </a:t>
            </a:r>
            <a:r>
              <a:rPr lang="en-US" baseline="0" dirty="0" err="1" smtClean="0"/>
              <a:t>draait</a:t>
            </a:r>
            <a:endParaRPr lang="en-US" baseline="0" dirty="0" smtClean="0"/>
          </a:p>
          <a:p>
            <a:r>
              <a:rPr lang="en-US" baseline="0" dirty="0" smtClean="0"/>
              <a:t>Halve </a:t>
            </a:r>
            <a:r>
              <a:rPr lang="en-US" baseline="0" dirty="0" err="1" smtClean="0"/>
              <a:t>pijl</a:t>
            </a:r>
            <a:r>
              <a:rPr lang="en-US" baseline="0" dirty="0" smtClean="0"/>
              <a:t>: UML &lt;=1.3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 (in </a:t>
            </a:r>
            <a:r>
              <a:rPr lang="en-US" baseline="0" dirty="0" err="1" smtClean="0"/>
              <a:t>nieuwe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versies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onduidelijker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geworden</a:t>
            </a:r>
            <a:r>
              <a:rPr lang="en-US" baseline="0" dirty="0" smtClean="0"/>
              <a:t>)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1016152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HTTP/1.x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geschikt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grote</a:t>
            </a:r>
            <a:r>
              <a:rPr lang="en-US" baseline="0" dirty="0" smtClean="0"/>
              <a:t> &amp; </a:t>
            </a:r>
            <a:r>
              <a:rPr lang="en-US" baseline="0" dirty="0" err="1" smtClean="0"/>
              <a:t>versplinterde</a:t>
            </a:r>
            <a:r>
              <a:rPr lang="en-US" baseline="0" dirty="0" smtClean="0"/>
              <a:t> webpages van </a:t>
            </a:r>
            <a:r>
              <a:rPr lang="en-US" baseline="0" dirty="0" err="1" smtClean="0"/>
              <a:t>tegenwoordig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B7ED4B-04B5-4AFF-A2C6-7A21CD8EEF9C}" type="slidenum">
              <a:rPr lang="nl-NL" smtClean="0">
                <a:solidFill>
                  <a:prstClr val="black"/>
                </a:solidFill>
              </a:rPr>
              <a:pPr/>
              <a:t>143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16676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Hack != best practice</a:t>
            </a:r>
          </a:p>
          <a:p>
            <a:endParaRPr lang="en-US" dirty="0" smtClean="0"/>
          </a:p>
          <a:p>
            <a:r>
              <a:rPr lang="en-US" dirty="0" smtClean="0"/>
              <a:t>Resource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inlining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o.a</a:t>
            </a:r>
            <a:r>
              <a:rPr lang="en-US" baseline="0" dirty="0" smtClean="0"/>
              <a:t>. .</a:t>
            </a:r>
            <a:r>
              <a:rPr lang="en-US" baseline="0" dirty="0" err="1" smtClean="0"/>
              <a:t>js</a:t>
            </a:r>
            <a:r>
              <a:rPr lang="en-US" baseline="0" dirty="0" smtClean="0"/>
              <a:t> files </a:t>
            </a:r>
            <a:r>
              <a:rPr lang="en-US" baseline="0" dirty="0" err="1" smtClean="0"/>
              <a:t>aan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elkaar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plakken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Recomm</a:t>
            </a:r>
            <a:r>
              <a:rPr lang="en-US" baseline="0" dirty="0" smtClean="0"/>
              <a:t>: max 2 conns. per host =&gt; domain </a:t>
            </a:r>
            <a:r>
              <a:rPr lang="en-US" baseline="0" dirty="0" err="1" smtClean="0"/>
              <a:t>sharding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B7ED4B-04B5-4AFF-A2C6-7A21CD8EEF9C}" type="slidenum">
              <a:rPr lang="nl-NL" smtClean="0">
                <a:solidFill>
                  <a:prstClr val="black"/>
                </a:solidFill>
              </a:rPr>
              <a:pPr/>
              <a:t>144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55724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Fast page load == money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Better HTTP means _more</a:t>
            </a:r>
            <a:r>
              <a:rPr lang="en-US" baseline="0" dirty="0" smtClean="0"/>
              <a:t> money_: </a:t>
            </a:r>
            <a:r>
              <a:rPr lang="en-US" dirty="0" smtClean="0"/>
              <a:t>Less bandwidth, more sales</a:t>
            </a:r>
            <a:endParaRPr lang="nl-NL" dirty="0" smtClean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B7ED4B-04B5-4AFF-A2C6-7A21CD8EEF9C}" type="slidenum">
              <a:rPr lang="nl-NL" smtClean="0">
                <a:solidFill>
                  <a:prstClr val="black"/>
                </a:solidFill>
              </a:rPr>
              <a:pPr/>
              <a:t>145</a:t>
            </a:fld>
            <a:endParaRPr lang="nl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0543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https://libosong.appspot.com/spdy/index.html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146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110983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TCP slow start – </a:t>
            </a:r>
            <a:r>
              <a:rPr lang="en-US" dirty="0" err="1" smtClean="0"/>
              <a:t>vele</a:t>
            </a:r>
            <a:r>
              <a:rPr lang="en-US" dirty="0" smtClean="0"/>
              <a:t> TCP packets </a:t>
            </a:r>
            <a:r>
              <a:rPr lang="en-US" dirty="0" err="1" smtClean="0"/>
              <a:t>nodig</a:t>
            </a:r>
            <a:r>
              <a:rPr lang="en-US" dirty="0" smtClean="0"/>
              <a:t> om HTTP/1.x </a:t>
            </a:r>
            <a:r>
              <a:rPr lang="en-US" i="1" dirty="0" smtClean="0"/>
              <a:t>header</a:t>
            </a:r>
            <a:r>
              <a:rPr lang="en-US" i="0" dirty="0" smtClean="0"/>
              <a:t> </a:t>
            </a:r>
            <a:r>
              <a:rPr lang="en-US" i="0" dirty="0" err="1" smtClean="0"/>
              <a:t>afgeleverd</a:t>
            </a:r>
            <a:r>
              <a:rPr lang="en-US" i="0" dirty="0" smtClean="0"/>
              <a:t> </a:t>
            </a:r>
            <a:r>
              <a:rPr lang="en-US" i="0" dirty="0" err="1" smtClean="0"/>
              <a:t>te</a:t>
            </a:r>
            <a:r>
              <a:rPr lang="en-US" i="0" dirty="0" smtClean="0"/>
              <a:t> </a:t>
            </a:r>
            <a:r>
              <a:rPr lang="en-US" i="0" dirty="0" err="1" smtClean="0"/>
              <a:t>krijgen</a:t>
            </a:r>
            <a:endParaRPr lang="en-US" i="0" dirty="0" smtClean="0"/>
          </a:p>
          <a:p>
            <a:r>
              <a:rPr lang="en-US" i="0" dirty="0" smtClean="0"/>
              <a:t>(drop = timeout/congestion, </a:t>
            </a:r>
            <a:r>
              <a:rPr lang="en-US" i="0" dirty="0" err="1" smtClean="0"/>
              <a:t>daarna</a:t>
            </a:r>
            <a:r>
              <a:rPr lang="en-US" i="0" dirty="0" smtClean="0"/>
              <a:t> restart)</a:t>
            </a:r>
            <a:endParaRPr lang="nl-NL" i="1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148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873619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Anders </a:t>
            </a:r>
            <a:r>
              <a:rPr lang="en-US" dirty="0" err="1" smtClean="0"/>
              <a:t>dan</a:t>
            </a:r>
            <a:r>
              <a:rPr lang="en-US" dirty="0" smtClean="0"/>
              <a:t> HTTP/1.1 </a:t>
            </a:r>
            <a:r>
              <a:rPr lang="en-US" dirty="0" err="1" smtClean="0"/>
              <a:t>KeepAlive</a:t>
            </a:r>
            <a:r>
              <a:rPr lang="en-US" dirty="0" smtClean="0"/>
              <a:t> </a:t>
            </a:r>
          </a:p>
          <a:p>
            <a:r>
              <a:rPr lang="en-US" dirty="0" smtClean="0"/>
              <a:t>HTTP/1.1 pipeline </a:t>
            </a:r>
            <a:r>
              <a:rPr lang="en-US" dirty="0" err="1" smtClean="0"/>
              <a:t>geeft</a:t>
            </a:r>
            <a:r>
              <a:rPr lang="en-US" dirty="0" smtClean="0"/>
              <a:t> Head-of-Line</a:t>
            </a:r>
            <a:r>
              <a:rPr lang="en-US" baseline="0" dirty="0" smtClean="0"/>
              <a:t> blocking</a:t>
            </a:r>
          </a:p>
          <a:p>
            <a:r>
              <a:rPr lang="en-US" baseline="0" dirty="0" err="1" smtClean="0"/>
              <a:t>Nauwelijks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gebruikt</a:t>
            </a:r>
            <a:r>
              <a:rPr lang="en-US" baseline="0" dirty="0" smtClean="0"/>
              <a:t>! </a:t>
            </a:r>
            <a:r>
              <a:rPr lang="en-US" baseline="0" dirty="0" err="1" smtClean="0"/>
              <a:t>Bijna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alle</a:t>
            </a:r>
            <a:r>
              <a:rPr lang="en-US" baseline="0" dirty="0" smtClean="0"/>
              <a:t> browsers: disabled by default</a:t>
            </a:r>
            <a:endParaRPr lang="nl-NL" dirty="0" smtClean="0"/>
          </a:p>
          <a:p>
            <a:endParaRPr lang="en-US" dirty="0" smtClean="0"/>
          </a:p>
          <a:p>
            <a:r>
              <a:rPr lang="en-US" dirty="0" smtClean="0"/>
              <a:t>SPDY</a:t>
            </a:r>
            <a:r>
              <a:rPr lang="en-US" baseline="0" dirty="0" smtClean="0"/>
              <a:t> pipeline (red, blue, green), priority (green) &amp; blocking just one response (red)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149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230687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Ik</a:t>
            </a:r>
            <a:r>
              <a:rPr lang="en-US" dirty="0" smtClean="0"/>
              <a:t> </a:t>
            </a:r>
            <a:r>
              <a:rPr lang="en-US" dirty="0" err="1" smtClean="0"/>
              <a:t>kies</a:t>
            </a:r>
            <a:r>
              <a:rPr lang="en-US" dirty="0" smtClean="0"/>
              <a:t> </a:t>
            </a:r>
            <a:r>
              <a:rPr lang="en-US" dirty="0" err="1" smtClean="0"/>
              <a:t>ervoor</a:t>
            </a:r>
            <a:r>
              <a:rPr lang="en-US" dirty="0" smtClean="0"/>
              <a:t> </a:t>
            </a:r>
            <a:r>
              <a:rPr lang="en-US" dirty="0" err="1" smtClean="0"/>
              <a:t>niks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doen</a:t>
            </a:r>
            <a:r>
              <a:rPr lang="en-US" dirty="0" smtClean="0"/>
              <a:t> met </a:t>
            </a:r>
            <a:r>
              <a:rPr lang="nl-NL" dirty="0" err="1" smtClean="0">
                <a:solidFill>
                  <a:srgbClr val="FF0000"/>
                </a:solidFill>
              </a:rPr>
              <a:t>Tomcat</a:t>
            </a:r>
            <a:r>
              <a:rPr lang="nl-NL" dirty="0" smtClean="0">
                <a:solidFill>
                  <a:srgbClr val="FF0000"/>
                </a:solidFill>
              </a:rPr>
              <a:t>/</a:t>
            </a:r>
            <a:r>
              <a:rPr lang="nl-NL" dirty="0" err="1" smtClean="0">
                <a:solidFill>
                  <a:srgbClr val="FF0000"/>
                </a:solidFill>
              </a:rPr>
              <a:t>Jetty</a:t>
            </a:r>
            <a:r>
              <a:rPr lang="nl-NL" dirty="0" smtClean="0">
                <a:solidFill>
                  <a:srgbClr val="FF0000"/>
                </a:solidFill>
              </a:rPr>
              <a:t>/</a:t>
            </a:r>
            <a:r>
              <a:rPr lang="nl-NL" dirty="0" err="1" smtClean="0">
                <a:solidFill>
                  <a:srgbClr val="FF0000"/>
                </a:solidFill>
              </a:rPr>
              <a:t>GlassFish</a:t>
            </a:r>
            <a:r>
              <a:rPr lang="nl-NL" dirty="0" smtClean="0">
                <a:solidFill>
                  <a:srgbClr val="FF0000"/>
                </a:solidFill>
              </a:rPr>
              <a:t> – erg bewerkelijk, en een interim protocol.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err="1" smtClean="0">
                <a:solidFill>
                  <a:srgbClr val="FF0000"/>
                </a:solidFill>
              </a:rPr>
              <a:t>Zie</a:t>
            </a:r>
            <a:r>
              <a:rPr lang="en-US" dirty="0" smtClean="0">
                <a:solidFill>
                  <a:srgbClr val="FF0000"/>
                </a:solidFill>
              </a:rPr>
              <a:t> ‘</a:t>
            </a:r>
            <a:r>
              <a:rPr lang="en-US" b="1" dirty="0" smtClean="0">
                <a:solidFill>
                  <a:srgbClr val="FF0000"/>
                </a:solidFill>
              </a:rPr>
              <a:t>Demo SPDY</a:t>
            </a:r>
            <a:r>
              <a:rPr lang="en-US" dirty="0" smtClean="0">
                <a:solidFill>
                  <a:srgbClr val="FF0000"/>
                </a:solidFill>
              </a:rPr>
              <a:t>’ in cookbook – Vagrant</a:t>
            </a:r>
            <a:r>
              <a:rPr lang="en-US" baseline="0" dirty="0" smtClean="0">
                <a:solidFill>
                  <a:srgbClr val="FF0000"/>
                </a:solidFill>
              </a:rPr>
              <a:t> apache </a:t>
            </a:r>
            <a:r>
              <a:rPr lang="en-US" baseline="0" dirty="0" err="1" smtClean="0">
                <a:solidFill>
                  <a:srgbClr val="FF0000"/>
                </a:solidFill>
              </a:rPr>
              <a:t>mod_spy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151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794858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Houd</a:t>
            </a:r>
            <a:r>
              <a:rPr lang="en-US" dirty="0" smtClean="0"/>
              <a:t> </a:t>
            </a:r>
            <a:r>
              <a:rPr lang="en-US" dirty="0" err="1" smtClean="0"/>
              <a:t>tijd</a:t>
            </a:r>
            <a:r>
              <a:rPr lang="en-US" dirty="0" smtClean="0"/>
              <a:t> in de </a:t>
            </a:r>
            <a:r>
              <a:rPr lang="en-US" dirty="0" err="1" smtClean="0"/>
              <a:t>gaten</a:t>
            </a:r>
            <a:endParaRPr lang="en-US" dirty="0" smtClean="0"/>
          </a:p>
          <a:p>
            <a:r>
              <a:rPr lang="en-US" dirty="0" err="1" smtClean="0"/>
              <a:t>Nabespreken</a:t>
            </a:r>
            <a:r>
              <a:rPr lang="en-US" dirty="0" smtClean="0"/>
              <a:t> – hoe </a:t>
            </a:r>
            <a:r>
              <a:rPr lang="en-US" dirty="0" err="1" smtClean="0"/>
              <a:t>ging</a:t>
            </a:r>
            <a:r>
              <a:rPr lang="en-US" dirty="0" smtClean="0"/>
              <a:t> het?</a:t>
            </a:r>
            <a:endParaRPr lang="nl-NL" dirty="0" smtClean="0"/>
          </a:p>
          <a:p>
            <a:endParaRPr lang="en-US" dirty="0" smtClean="0"/>
          </a:p>
          <a:p>
            <a:r>
              <a:rPr lang="nl-NL" dirty="0" smtClean="0"/>
              <a:t>C8 *** carrousel - pair </a:t>
            </a:r>
            <a:r>
              <a:rPr lang="nl-NL" dirty="0" err="1" smtClean="0"/>
              <a:t>prg</a:t>
            </a:r>
            <a:r>
              <a:rPr lang="nl-NL" dirty="0" smtClean="0"/>
              <a:t> keuze:</a:t>
            </a:r>
          </a:p>
          <a:p>
            <a:r>
              <a:rPr lang="nl-NL" dirty="0" smtClean="0"/>
              <a:t>- random</a:t>
            </a:r>
          </a:p>
          <a:p>
            <a:r>
              <a:rPr lang="nl-NL" dirty="0" smtClean="0"/>
              <a:t>- lengte</a:t>
            </a:r>
          </a:p>
          <a:p>
            <a:r>
              <a:rPr lang="nl-NL" dirty="0" smtClean="0"/>
              <a:t>- leeftijd</a:t>
            </a:r>
          </a:p>
          <a:p>
            <a:r>
              <a:rPr lang="nl-NL" dirty="0" smtClean="0"/>
              <a:t>- nog nooit mee gewerkt</a:t>
            </a:r>
          </a:p>
          <a:p>
            <a:r>
              <a:rPr lang="nl-NL" dirty="0" smtClean="0"/>
              <a:t>- collega op project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152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9030569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Herinner</a:t>
            </a:r>
            <a:r>
              <a:rPr lang="en-US" dirty="0" smtClean="0"/>
              <a:t> </a:t>
            </a:r>
            <a:r>
              <a:rPr lang="en-US" dirty="0" err="1" smtClean="0"/>
              <a:t>mensen</a:t>
            </a:r>
            <a:r>
              <a:rPr lang="en-US" dirty="0" smtClean="0"/>
              <a:t> </a:t>
            </a:r>
            <a:r>
              <a:rPr lang="en-US" dirty="0" err="1" smtClean="0"/>
              <a:t>aan</a:t>
            </a:r>
            <a:r>
              <a:rPr lang="en-US" dirty="0" smtClean="0"/>
              <a:t> </a:t>
            </a:r>
            <a:r>
              <a:rPr lang="nl-NL" dirty="0" smtClean="0"/>
              <a:t>D1 ** luisteropdracht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153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080977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RFC 7258 Pervasive Monitoring Is an Attack - </a:t>
            </a:r>
            <a:r>
              <a:rPr lang="nl-NL" dirty="0" smtClean="0"/>
              <a:t>May 2014</a:t>
            </a:r>
            <a:endParaRPr lang="nl-NL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RFC 7540 Hypertext Transfer Protocol Version 2 (HTTP/2) - </a:t>
            </a:r>
            <a:r>
              <a:rPr lang="nl-NL" dirty="0" smtClean="0"/>
              <a:t>May 2015</a:t>
            </a:r>
            <a:endParaRPr lang="nl-NL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RFC 7541 HPACK: Header Compression for HTTP/2 (HPACK - </a:t>
            </a:r>
            <a:r>
              <a:rPr lang="nl-NL" dirty="0" smtClean="0"/>
              <a:t>May 2015</a:t>
            </a:r>
          </a:p>
          <a:p>
            <a:r>
              <a:rPr lang="nl-NL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RFC 7301 Transport Layer Security (TLS) Application-Layer Protocol Negotiation Extension (ALPN) - </a:t>
            </a:r>
            <a:r>
              <a:rPr lang="nl-NL" dirty="0" smtClean="0"/>
              <a:t>July 2014</a:t>
            </a:r>
            <a:endParaRPr lang="nl-NL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endParaRPr lang="nl-NL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154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4037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Essentie – focus – helikopterview.</a:t>
            </a:r>
          </a:p>
          <a:p>
            <a:r>
              <a:rPr lang="nl-NL" dirty="0" smtClean="0"/>
              <a:t>Na elke ‘duik in de diepe details’ terugkeren naar deze helikopterview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256246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HPACK: 600B&gt;90B;</a:t>
            </a:r>
            <a:r>
              <a:rPr lang="en-US" baseline="0" dirty="0" smtClean="0"/>
              <a:t> 85% save. Huffman.</a:t>
            </a:r>
            <a:endParaRPr lang="nl-NL" dirty="0" smtClean="0"/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server push: less roundtrips; &gt;&gt; page render speed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Prio</a:t>
            </a:r>
            <a:r>
              <a:rPr lang="en-US" dirty="0" smtClean="0"/>
              <a:t>: “even clients may re-</a:t>
            </a:r>
            <a:r>
              <a:rPr lang="en-US" dirty="0" err="1" smtClean="0"/>
              <a:t>prio</a:t>
            </a:r>
            <a:r>
              <a:rPr lang="en-US" dirty="0" smtClean="0"/>
              <a:t>” -&gt; hoe </a:t>
            </a:r>
            <a:r>
              <a:rPr lang="en-US" dirty="0" err="1" smtClean="0"/>
              <a:t>dan</a:t>
            </a:r>
            <a:r>
              <a:rPr lang="en-US" dirty="0" smtClean="0"/>
              <a:t>? </a:t>
            </a:r>
            <a:r>
              <a:rPr lang="en-US" dirty="0" err="1" smtClean="0"/>
              <a:t>Geen</a:t>
            </a:r>
            <a:r>
              <a:rPr lang="en-US" dirty="0" smtClean="0"/>
              <a:t> browser-side </a:t>
            </a:r>
            <a:r>
              <a:rPr lang="en-US" dirty="0" err="1" smtClean="0"/>
              <a:t>initiatieven</a:t>
            </a:r>
            <a:r>
              <a:rPr lang="en-US" dirty="0" smtClean="0"/>
              <a:t>!</a:t>
            </a:r>
          </a:p>
          <a:p>
            <a:r>
              <a:rPr lang="en-US" dirty="0" smtClean="0"/>
              <a:t>Always-on TLS: “transparent/caching</a:t>
            </a:r>
            <a:r>
              <a:rPr lang="en-US" baseline="0" dirty="0" smtClean="0"/>
              <a:t> proxies don’t work anymore – a big problem for certain countries (bandwidth &amp; snooping)</a:t>
            </a:r>
            <a:r>
              <a:rPr lang="en-US" dirty="0" smtClean="0"/>
              <a:t>”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155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938879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Test performance </a:t>
            </a:r>
            <a:r>
              <a:rPr lang="en-US" dirty="0" err="1" smtClean="0"/>
              <a:t>m.b.v</a:t>
            </a:r>
            <a:r>
              <a:rPr lang="en-US" dirty="0" smtClean="0"/>
              <a:t>. browser developer tools, </a:t>
            </a:r>
            <a:r>
              <a:rPr lang="en-US" dirty="0" err="1" smtClean="0"/>
              <a:t>o.a</a:t>
            </a:r>
            <a:r>
              <a:rPr lang="en-US" dirty="0" smtClean="0"/>
              <a:t>. </a:t>
            </a:r>
            <a:r>
              <a:rPr lang="en-US" dirty="0" err="1" smtClean="0"/>
              <a:t>ook</a:t>
            </a:r>
            <a:r>
              <a:rPr lang="en-US" dirty="0" smtClean="0"/>
              <a:t> simulated 3G/4G/edge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bandbreedtes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159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3166598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Proxies/load balancers die </a:t>
            </a:r>
            <a:r>
              <a:rPr lang="en-US" dirty="0" err="1" smtClean="0"/>
              <a:t>naar</a:t>
            </a:r>
            <a:r>
              <a:rPr lang="en-US" dirty="0" smtClean="0"/>
              <a:t> de </a:t>
            </a:r>
            <a:r>
              <a:rPr lang="en-US" dirty="0" err="1" smtClean="0"/>
              <a:t>achterkant</a:t>
            </a:r>
            <a:r>
              <a:rPr lang="en-US" dirty="0" smtClean="0"/>
              <a:t> </a:t>
            </a:r>
            <a:r>
              <a:rPr lang="en-US" dirty="0" err="1" smtClean="0"/>
              <a:t>ook</a:t>
            </a:r>
            <a:r>
              <a:rPr lang="en-US" dirty="0" smtClean="0"/>
              <a:t> HTTP/2 </a:t>
            </a:r>
            <a:r>
              <a:rPr lang="en-US" dirty="0" err="1" smtClean="0"/>
              <a:t>praten</a:t>
            </a:r>
            <a:r>
              <a:rPr lang="en-US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HAProxy</a:t>
            </a:r>
            <a:r>
              <a:rPr lang="en-US" dirty="0" smtClean="0"/>
              <a:t>: nu de </a:t>
            </a:r>
            <a:r>
              <a:rPr lang="en-US" dirty="0" err="1" smtClean="0"/>
              <a:t>enige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nginx</a:t>
            </a:r>
            <a:r>
              <a:rPr lang="en-US" dirty="0" smtClean="0"/>
              <a:t>: nog </a:t>
            </a:r>
            <a:r>
              <a:rPr lang="en-US" dirty="0" err="1" smtClean="0"/>
              <a:t>niet</a:t>
            </a:r>
            <a:endParaRPr lang="en-US" dirty="0" smtClean="0"/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F5,</a:t>
            </a:r>
            <a:r>
              <a:rPr lang="en-US" baseline="0" dirty="0" smtClean="0"/>
              <a:t> Cisco &amp; Apache HTTPD: </a:t>
            </a:r>
            <a:r>
              <a:rPr lang="en-US" baseline="0" dirty="0" err="1" smtClean="0"/>
              <a:t>onderhanden</a:t>
            </a:r>
            <a:endParaRPr lang="en-US" baseline="0" dirty="0" smtClean="0"/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aseline="0" dirty="0" smtClean="0"/>
              <a:t>Debugging: </a:t>
            </a:r>
            <a:r>
              <a:rPr lang="en-US" baseline="0" dirty="0" err="1" smtClean="0"/>
              <a:t>tcptrace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 no more. </a:t>
            </a:r>
            <a:r>
              <a:rPr lang="en-US" baseline="0" dirty="0" err="1" smtClean="0"/>
              <a:t>Nieuw</a:t>
            </a:r>
            <a:r>
              <a:rPr lang="en-US" baseline="0" dirty="0" smtClean="0"/>
              <a:t>: h2c command line tool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160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395246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JSR 369 Servlet 4.0 =&gt; JEE8. H1 2017?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 </a:t>
            </a:r>
            <a:r>
              <a:rPr lang="en-US" dirty="0" err="1" smtClean="0"/>
              <a:t>sectie</a:t>
            </a:r>
            <a:r>
              <a:rPr lang="en-US" dirty="0" smtClean="0"/>
              <a:t> 1.2: </a:t>
            </a:r>
            <a:r>
              <a:rPr lang="en-US" dirty="0" err="1" smtClean="0"/>
              <a:t>minimaal</a:t>
            </a:r>
            <a:r>
              <a:rPr lang="en-US" dirty="0" smtClean="0"/>
              <a:t> h2:// _met_ APLN,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optioneel</a:t>
            </a:r>
            <a:r>
              <a:rPr lang="en-US" baseline="0" dirty="0" smtClean="0"/>
              <a:t> h2c:// (plaintext)</a:t>
            </a:r>
            <a:endParaRPr lang="nl-NL" dirty="0" smtClean="0"/>
          </a:p>
          <a:p>
            <a:r>
              <a:rPr lang="en-US" baseline="0" dirty="0" smtClean="0"/>
              <a:t>  </a:t>
            </a:r>
            <a:r>
              <a:rPr lang="en-US" dirty="0" err="1" smtClean="0"/>
              <a:t>Sectie</a:t>
            </a:r>
            <a:r>
              <a:rPr lang="en-US" dirty="0" smtClean="0"/>
              <a:t> 3.8: </a:t>
            </a:r>
            <a:r>
              <a:rPr lang="nl-NL" dirty="0" smtClean="0"/>
              <a:t>javax.servlet.http.HttpServletRequest.getPushBuilder()</a:t>
            </a:r>
          </a:p>
          <a:p>
            <a:endParaRPr lang="en-US" dirty="0" smtClean="0"/>
          </a:p>
          <a:p>
            <a:r>
              <a:rPr lang="en-US" dirty="0" smtClean="0"/>
              <a:t>Jetty </a:t>
            </a:r>
            <a:r>
              <a:rPr lang="en-US" dirty="0" err="1" smtClean="0"/>
              <a:t>heeft</a:t>
            </a:r>
            <a:r>
              <a:rPr lang="en-US" dirty="0" smtClean="0"/>
              <a:t> nu al </a:t>
            </a:r>
            <a:r>
              <a:rPr lang="en-US" dirty="0" err="1" smtClean="0"/>
              <a:t>een</a:t>
            </a:r>
            <a:r>
              <a:rPr lang="en-US" dirty="0" smtClean="0"/>
              <a:t> custom push API</a:t>
            </a:r>
            <a:endParaRPr lang="nl-NL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http://download.eclipse.org/jetty/stable-9/apidocs/org/eclipse/jetty/server/PushBuilder.html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JVM start: -</a:t>
            </a:r>
            <a:r>
              <a:rPr lang="en-US" dirty="0" err="1" smtClean="0"/>
              <a:t>Xbootclasspath</a:t>
            </a:r>
            <a:r>
              <a:rPr lang="en-US" dirty="0" smtClean="0"/>
              <a:t>/</a:t>
            </a:r>
            <a:r>
              <a:rPr lang="en-US" dirty="0" err="1" smtClean="0"/>
              <a:t>p:alpn-boot-VERSION.jar</a:t>
            </a:r>
            <a:endParaRPr lang="nl-NL" dirty="0" smtClean="0"/>
          </a:p>
          <a:p>
            <a:endParaRPr lang="en-US" dirty="0" smtClean="0"/>
          </a:p>
          <a:p>
            <a:r>
              <a:rPr lang="en-US" dirty="0" smtClean="0"/>
              <a:t>Client: new </a:t>
            </a:r>
            <a:r>
              <a:rPr lang="en-US" dirty="0" err="1" smtClean="0"/>
              <a:t>HttpClient</a:t>
            </a:r>
            <a:r>
              <a:rPr lang="en-US" dirty="0" smtClean="0"/>
              <a:t>(new HttpClientTransportOverHttp2());</a:t>
            </a:r>
          </a:p>
          <a:p>
            <a:r>
              <a:rPr lang="en-US" dirty="0" smtClean="0"/>
              <a:t>&lt;dependency&gt; &lt;</a:t>
            </a:r>
            <a:r>
              <a:rPr lang="en-US" dirty="0" err="1" smtClean="0"/>
              <a:t>groupId</a:t>
            </a:r>
            <a:r>
              <a:rPr lang="en-US" dirty="0" smtClean="0"/>
              <a:t>&gt;org.eclipse.jetty.http2&lt;/</a:t>
            </a:r>
            <a:r>
              <a:rPr lang="en-US" dirty="0" err="1" smtClean="0"/>
              <a:t>groupId</a:t>
            </a:r>
            <a:r>
              <a:rPr lang="en-US" dirty="0" smtClean="0"/>
              <a:t>&gt; &lt;</a:t>
            </a:r>
            <a:r>
              <a:rPr lang="en-US" dirty="0" err="1" smtClean="0"/>
              <a:t>artifactId</a:t>
            </a:r>
            <a:r>
              <a:rPr lang="en-US" dirty="0" smtClean="0"/>
              <a:t>&gt;http2-http-client-transport&lt;/</a:t>
            </a:r>
            <a:r>
              <a:rPr lang="en-US" dirty="0" err="1" smtClean="0"/>
              <a:t>artifactId</a:t>
            </a:r>
            <a:r>
              <a:rPr lang="en-US" dirty="0" smtClean="0"/>
              <a:t>&gt; &lt;version&gt;9.3.6.v20151106&lt;/version&gt; &lt;/dependency&gt;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162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882236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Middleware: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nginx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Apache </a:t>
            </a:r>
            <a:r>
              <a:rPr lang="en-US" dirty="0" err="1" smtClean="0"/>
              <a:t>httpd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 smtClean="0"/>
              <a:t>HAProxy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F5</a:t>
            </a:r>
          </a:p>
          <a:p>
            <a:endParaRPr lang="en-US" dirty="0" smtClean="0"/>
          </a:p>
          <a:p>
            <a:r>
              <a:rPr lang="en-US" dirty="0" smtClean="0"/>
              <a:t>Checklist </a:t>
            </a:r>
            <a:r>
              <a:rPr lang="en-US" dirty="0" err="1" smtClean="0"/>
              <a:t>bij</a:t>
            </a:r>
            <a:r>
              <a:rPr lang="en-US" dirty="0" smtClean="0"/>
              <a:t> </a:t>
            </a:r>
            <a:r>
              <a:rPr lang="en-US" dirty="0" err="1" smtClean="0"/>
              <a:t>keuze</a:t>
            </a:r>
            <a:r>
              <a:rPr lang="en-US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I/O &amp; programming model (BIO vs. NIO; threaded vs. event loop)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TLS up to par?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Push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Prioritization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Opt: reactive streams friendly? </a:t>
            </a:r>
            <a:r>
              <a:rPr lang="en-US" dirty="0" err="1" smtClean="0"/>
              <a:t>Bijv</a:t>
            </a:r>
            <a:r>
              <a:rPr lang="en-US" dirty="0" smtClean="0"/>
              <a:t>. Back</a:t>
            </a:r>
            <a:r>
              <a:rPr lang="en-US" baseline="0" dirty="0" smtClean="0"/>
              <a:t> pressure </a:t>
            </a:r>
            <a:r>
              <a:rPr lang="en-US" baseline="0" dirty="0" err="1" smtClean="0"/>
              <a:t>gelinkt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aan</a:t>
            </a:r>
            <a:r>
              <a:rPr lang="en-US" baseline="0" dirty="0" smtClean="0"/>
              <a:t> HTTP/2 flow control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B7ED4B-04B5-4AFF-A2C6-7A21CD8EEF9C}" type="slidenum">
              <a:rPr lang="nl-NL" smtClean="0"/>
              <a:t>163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47717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Houd</a:t>
            </a:r>
            <a:r>
              <a:rPr lang="en-US" dirty="0" smtClean="0"/>
              <a:t> </a:t>
            </a:r>
            <a:r>
              <a:rPr lang="en-US" dirty="0" err="1" smtClean="0"/>
              <a:t>tijd</a:t>
            </a:r>
            <a:r>
              <a:rPr lang="en-US" dirty="0" smtClean="0"/>
              <a:t> in de </a:t>
            </a:r>
            <a:r>
              <a:rPr lang="en-US" dirty="0" err="1" smtClean="0"/>
              <a:t>gaten</a:t>
            </a:r>
            <a:endParaRPr lang="en-US" dirty="0" smtClean="0"/>
          </a:p>
          <a:p>
            <a:r>
              <a:rPr lang="en-US" dirty="0" err="1" smtClean="0"/>
              <a:t>Nabespreken</a:t>
            </a:r>
            <a:r>
              <a:rPr lang="en-US" dirty="0" smtClean="0"/>
              <a:t> – hoe </a:t>
            </a:r>
            <a:r>
              <a:rPr lang="en-US" dirty="0" err="1" smtClean="0"/>
              <a:t>ging</a:t>
            </a:r>
            <a:r>
              <a:rPr lang="en-US" dirty="0" smtClean="0"/>
              <a:t> het?</a:t>
            </a:r>
            <a:endParaRPr lang="nl-NL" dirty="0" smtClean="0"/>
          </a:p>
          <a:p>
            <a:endParaRPr lang="en-US" dirty="0" smtClean="0"/>
          </a:p>
          <a:p>
            <a:r>
              <a:rPr lang="nl-NL" dirty="0" smtClean="0"/>
              <a:t>C8 *** carrousel - pair </a:t>
            </a:r>
            <a:r>
              <a:rPr lang="nl-NL" dirty="0" err="1" smtClean="0"/>
              <a:t>prg</a:t>
            </a:r>
            <a:r>
              <a:rPr lang="nl-NL" dirty="0" smtClean="0"/>
              <a:t> keuze:</a:t>
            </a:r>
          </a:p>
          <a:p>
            <a:r>
              <a:rPr lang="nl-NL" dirty="0" smtClean="0"/>
              <a:t>- random</a:t>
            </a:r>
          </a:p>
          <a:p>
            <a:r>
              <a:rPr lang="nl-NL" dirty="0" smtClean="0"/>
              <a:t>- lengte</a:t>
            </a:r>
          </a:p>
          <a:p>
            <a:r>
              <a:rPr lang="nl-NL" dirty="0" smtClean="0"/>
              <a:t>- leeftijd</a:t>
            </a:r>
          </a:p>
          <a:p>
            <a:r>
              <a:rPr lang="nl-NL" dirty="0" smtClean="0"/>
              <a:t>- nog nooit mee gewerkt</a:t>
            </a:r>
          </a:p>
          <a:p>
            <a:r>
              <a:rPr lang="nl-NL" dirty="0" smtClean="0"/>
              <a:t>- collega op project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165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9030569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E2</a:t>
            </a:r>
            <a:r>
              <a:rPr lang="en-US" baseline="0" dirty="0" smtClean="0">
                <a:solidFill>
                  <a:srgbClr val="FF0000"/>
                </a:solidFill>
              </a:rPr>
              <a:t> “rode </a:t>
            </a:r>
            <a:r>
              <a:rPr lang="en-US" baseline="0" dirty="0" err="1" smtClean="0">
                <a:solidFill>
                  <a:srgbClr val="FF0000"/>
                </a:solidFill>
              </a:rPr>
              <a:t>kaart</a:t>
            </a:r>
            <a:r>
              <a:rPr lang="en-US" baseline="0" dirty="0" smtClean="0">
                <a:solidFill>
                  <a:srgbClr val="FF0000"/>
                </a:solidFill>
              </a:rPr>
              <a:t>”-variant: j</a:t>
            </a:r>
            <a:r>
              <a:rPr lang="en-US" dirty="0" smtClean="0">
                <a:solidFill>
                  <a:srgbClr val="FF0000"/>
                </a:solidFill>
              </a:rPr>
              <a:t>a/nee-</a:t>
            </a:r>
            <a:r>
              <a:rPr lang="en-US" dirty="0" err="1" smtClean="0">
                <a:solidFill>
                  <a:srgbClr val="FF0000"/>
                </a:solidFill>
              </a:rPr>
              <a:t>vraag</a:t>
            </a:r>
            <a:r>
              <a:rPr lang="en-US" dirty="0" smtClean="0">
                <a:solidFill>
                  <a:srgbClr val="FF0000"/>
                </a:solidFill>
              </a:rPr>
              <a:t> met </a:t>
            </a:r>
            <a:r>
              <a:rPr lang="en-US" dirty="0" err="1" smtClean="0">
                <a:solidFill>
                  <a:srgbClr val="FF0000"/>
                </a:solidFill>
              </a:rPr>
              <a:t>handopsteken</a:t>
            </a:r>
            <a:r>
              <a:rPr lang="en-US" dirty="0" smtClean="0">
                <a:solidFill>
                  <a:srgbClr val="FF0000"/>
                </a:solidFill>
              </a:rPr>
              <a:t>; </a:t>
            </a:r>
            <a:r>
              <a:rPr lang="en-US" dirty="0" err="1" smtClean="0">
                <a:solidFill>
                  <a:srgbClr val="FF0000"/>
                </a:solidFill>
              </a:rPr>
              <a:t>als</a:t>
            </a:r>
            <a:r>
              <a:rPr lang="en-US" dirty="0" smtClean="0">
                <a:solidFill>
                  <a:srgbClr val="FF0000"/>
                </a:solidFill>
              </a:rPr>
              <a:t> &lt;0.5 </a:t>
            </a:r>
            <a:r>
              <a:rPr lang="en-US" dirty="0" err="1" smtClean="0">
                <a:solidFill>
                  <a:srgbClr val="FF0000"/>
                </a:solidFill>
              </a:rPr>
              <a:t>goed</a:t>
            </a:r>
            <a:r>
              <a:rPr lang="en-US" dirty="0" smtClean="0">
                <a:solidFill>
                  <a:srgbClr val="FF0000"/>
                </a:solidFill>
              </a:rPr>
              <a:t>: </a:t>
            </a:r>
            <a:r>
              <a:rPr lang="en-US" dirty="0" err="1" smtClean="0">
                <a:solidFill>
                  <a:srgbClr val="FF0000"/>
                </a:solidFill>
              </a:rPr>
              <a:t>niet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overgekomen</a:t>
            </a:r>
            <a:r>
              <a:rPr lang="en-US" baseline="0" dirty="0" smtClean="0">
                <a:solidFill>
                  <a:srgbClr val="FF0000"/>
                </a:solidFill>
              </a:rPr>
              <a:t>; recap </a:t>
            </a:r>
            <a:r>
              <a:rPr lang="en-US" baseline="0" dirty="0" err="1" smtClean="0">
                <a:solidFill>
                  <a:srgbClr val="FF0000"/>
                </a:solidFill>
              </a:rPr>
              <a:t>nodig</a:t>
            </a:r>
            <a:endParaRPr lang="en-US" baseline="0" dirty="0" smtClean="0">
              <a:solidFill>
                <a:srgbClr val="FF000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Is SPDY </a:t>
            </a:r>
            <a:r>
              <a:rPr lang="en-US" b="1" dirty="0" err="1" smtClean="0">
                <a:solidFill>
                  <a:srgbClr val="FF0000"/>
                </a:solidFill>
              </a:rPr>
              <a:t>een</a:t>
            </a:r>
            <a:r>
              <a:rPr lang="en-US" b="1" dirty="0" smtClean="0">
                <a:solidFill>
                  <a:srgbClr val="FF0000"/>
                </a:solidFill>
              </a:rPr>
              <a:t> IETF </a:t>
            </a:r>
            <a:r>
              <a:rPr lang="en-US" b="1" dirty="0" err="1" smtClean="0">
                <a:solidFill>
                  <a:srgbClr val="FF0000"/>
                </a:solidFill>
              </a:rPr>
              <a:t>standaard</a:t>
            </a:r>
            <a:r>
              <a:rPr lang="en-US" b="1" baseline="0" dirty="0" smtClean="0">
                <a:solidFill>
                  <a:srgbClr val="FF0000"/>
                </a:solidFill>
              </a:rPr>
              <a:t>? [nee]</a:t>
            </a:r>
            <a:endParaRPr lang="en-US" b="1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166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658734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lphaUcPeriod"/>
            </a:pPr>
            <a:r>
              <a:rPr lang="nl-NL" dirty="0" smtClean="0"/>
              <a:t>SPDY</a:t>
            </a:r>
          </a:p>
          <a:p>
            <a:pPr marL="228600" indent="-228600">
              <a:buFont typeface="+mj-lt"/>
              <a:buAutoNum type="alphaUcPeriod"/>
            </a:pPr>
            <a:r>
              <a:rPr lang="nl-NL" dirty="0" smtClean="0"/>
              <a:t>poorten, </a:t>
            </a:r>
            <a:r>
              <a:rPr lang="nl-NL" dirty="0" err="1" smtClean="0"/>
              <a:t>methods</a:t>
            </a:r>
            <a:endParaRPr lang="nl-NL" dirty="0" smtClean="0"/>
          </a:p>
          <a:p>
            <a:pPr marL="228600" indent="-228600">
              <a:buFont typeface="+mj-lt"/>
              <a:buAutoNum type="alphaUcPeriod"/>
            </a:pPr>
            <a:r>
              <a:rPr lang="nl-NL" dirty="0" err="1" smtClean="0"/>
              <a:t>wire</a:t>
            </a:r>
            <a:r>
              <a:rPr lang="nl-NL" dirty="0" smtClean="0"/>
              <a:t> protocol/</a:t>
            </a:r>
            <a:r>
              <a:rPr lang="nl-NL" dirty="0" err="1" smtClean="0"/>
              <a:t>encoding</a:t>
            </a:r>
            <a:endParaRPr lang="nl-NL" dirty="0" smtClean="0"/>
          </a:p>
          <a:p>
            <a:pPr marL="228600" indent="-228600">
              <a:buFont typeface="+mj-lt"/>
              <a:buAutoNum type="alphaUcPeriod"/>
            </a:pPr>
            <a:r>
              <a:rPr lang="nl-NL" dirty="0" smtClean="0"/>
              <a:t>M$: IE partial; Edge wel, Apple: partial</a:t>
            </a:r>
          </a:p>
          <a:p>
            <a:pPr marL="228600" indent="-228600">
              <a:buFont typeface="+mj-lt"/>
              <a:buAutoNum type="alphaUcPeriod"/>
            </a:pPr>
            <a:r>
              <a:rPr lang="nl-NL" dirty="0" smtClean="0"/>
              <a:t>snellere response</a:t>
            </a:r>
          </a:p>
          <a:p>
            <a:pPr marL="228600" indent="-228600">
              <a:buFont typeface="+mj-lt"/>
              <a:buAutoNum type="alphaUcPeriod"/>
            </a:pPr>
            <a:r>
              <a:rPr lang="nl-NL" dirty="0" smtClean="0"/>
              <a:t>ja, server push zal t/m applicatiecode effect hebben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167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658734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Recap – </a:t>
            </a:r>
            <a:r>
              <a:rPr lang="en-US" dirty="0" err="1" smtClean="0"/>
              <a:t>spdy&amp;http</a:t>
            </a:r>
            <a:r>
              <a:rPr lang="en-US" dirty="0" smtClean="0"/>
              <a:t>/2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zijn</a:t>
            </a:r>
            <a:r>
              <a:rPr lang="en-US" dirty="0" smtClean="0"/>
              <a:t> </a:t>
            </a:r>
            <a:r>
              <a:rPr lang="en-US" dirty="0" err="1" smtClean="0"/>
              <a:t>mogelijke</a:t>
            </a:r>
            <a:r>
              <a:rPr lang="en-US" dirty="0" smtClean="0"/>
              <a:t> </a:t>
            </a:r>
            <a:r>
              <a:rPr lang="en-US" dirty="0" err="1" smtClean="0"/>
              <a:t>oplossingen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wens/</a:t>
            </a:r>
            <a:r>
              <a:rPr lang="en-US" dirty="0" err="1" smtClean="0"/>
              <a:t>probleem</a:t>
            </a:r>
            <a:r>
              <a:rPr lang="en-US" dirty="0" smtClean="0"/>
              <a:t> om </a:t>
            </a:r>
            <a:r>
              <a:rPr lang="en-US" dirty="0" err="1" smtClean="0"/>
              <a:t>async</a:t>
            </a:r>
            <a:r>
              <a:rPr lang="en-US" dirty="0" smtClean="0"/>
              <a:t> to </a:t>
            </a:r>
            <a:r>
              <a:rPr lang="en-US" dirty="0" err="1" smtClean="0"/>
              <a:t>gebruiken</a:t>
            </a:r>
            <a:r>
              <a:rPr lang="en-US" dirty="0" smtClean="0"/>
              <a:t> in </a:t>
            </a:r>
            <a:r>
              <a:rPr lang="en-US" dirty="0" err="1" smtClean="0"/>
              <a:t>webapps</a:t>
            </a:r>
            <a:endParaRPr lang="en-US" dirty="0" smtClean="0"/>
          </a:p>
          <a:p>
            <a:r>
              <a:rPr lang="en-US" dirty="0" err="1" smtClean="0"/>
              <a:t>Vraag</a:t>
            </a:r>
            <a:r>
              <a:rPr lang="en-US" dirty="0" smtClean="0"/>
              <a:t> </a:t>
            </a:r>
            <a:r>
              <a:rPr lang="en-US" dirty="0" err="1" smtClean="0"/>
              <a:t>groep</a:t>
            </a:r>
            <a:r>
              <a:rPr lang="en-US" dirty="0" smtClean="0"/>
              <a:t>: lost </a:t>
            </a:r>
            <a:r>
              <a:rPr lang="en-US" dirty="0" err="1" smtClean="0"/>
              <a:t>dit</a:t>
            </a:r>
            <a:r>
              <a:rPr lang="en-US" dirty="0" smtClean="0"/>
              <a:t> </a:t>
            </a:r>
            <a:r>
              <a:rPr lang="en-US" dirty="0" err="1" smtClean="0"/>
              <a:t>ons</a:t>
            </a:r>
            <a:r>
              <a:rPr lang="en-US" dirty="0" smtClean="0"/>
              <a:t> </a:t>
            </a:r>
            <a:r>
              <a:rPr lang="en-US" dirty="0" err="1" smtClean="0"/>
              <a:t>probleem</a:t>
            </a:r>
            <a:r>
              <a:rPr lang="en-US" dirty="0" smtClean="0"/>
              <a:t> op? </a:t>
            </a:r>
            <a:r>
              <a:rPr lang="en-US" dirty="0" err="1" smtClean="0"/>
              <a:t>welke</a:t>
            </a:r>
            <a:r>
              <a:rPr lang="en-US" dirty="0" smtClean="0"/>
              <a:t> </a:t>
            </a:r>
            <a:r>
              <a:rPr lang="en-US" dirty="0" err="1" smtClean="0"/>
              <a:t>nadelen</a:t>
            </a:r>
            <a:r>
              <a:rPr lang="en-US" dirty="0" smtClean="0"/>
              <a:t> </a:t>
            </a:r>
            <a:r>
              <a:rPr lang="en-US" dirty="0" err="1" smtClean="0"/>
              <a:t>kleven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eraan</a:t>
            </a:r>
            <a:r>
              <a:rPr lang="en-US" baseline="0" dirty="0" smtClean="0"/>
              <a:t>? </a:t>
            </a:r>
            <a:r>
              <a:rPr lang="en-US" baseline="0" dirty="0" err="1" smtClean="0"/>
              <a:t>Wat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ontbreekt</a:t>
            </a:r>
            <a:r>
              <a:rPr lang="en-US" baseline="0" dirty="0" smtClean="0"/>
              <a:t>?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170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658416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D1 ** luisteropdracht:</a:t>
            </a:r>
            <a:r>
              <a:rPr lang="nl-NL" baseline="0" dirty="0" smtClean="0"/>
              <a:t> wat hebben mensen opgeschreven? Weer via </a:t>
            </a:r>
            <a:r>
              <a:rPr lang="nl-NL" baseline="0" smtClean="0"/>
              <a:t>random doorgeven van de beurt!</a:t>
            </a:r>
            <a:endParaRPr lang="nl-NL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99B02-DBAA-4F03-954B-2F74ED1216A4}" type="slidenum">
              <a:rPr lang="nl-NL" smtClean="0"/>
              <a:pPr/>
              <a:t>172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08758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9" name="Rectangle 117"/>
          <p:cNvSpPr>
            <a:spLocks noChangeArrowheads="1"/>
          </p:cNvSpPr>
          <p:nvPr userDrawn="1"/>
        </p:nvSpPr>
        <p:spPr bwMode="auto">
          <a:xfrm>
            <a:off x="0" y="4396636"/>
            <a:ext cx="9144000" cy="1907327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3074" name="Rectangle 2"/>
          <p:cNvSpPr>
            <a:spLocks noGrp="1" noChangeAspect="1" noChangeArrowheads="1"/>
          </p:cNvSpPr>
          <p:nvPr>
            <p:ph type="ctrTitle"/>
          </p:nvPr>
        </p:nvSpPr>
        <p:spPr>
          <a:xfrm>
            <a:off x="327025" y="4775200"/>
            <a:ext cx="8816975" cy="60325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7025" y="5329238"/>
            <a:ext cx="8816975" cy="673100"/>
          </a:xfrm>
        </p:spPr>
        <p:txBody>
          <a:bodyPr/>
          <a:lstStyle>
            <a:lvl1pPr marL="0" indent="0">
              <a:spcBef>
                <a:spcPct val="0"/>
              </a:spcBef>
              <a:buFontTx/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 smtClean="0"/>
              <a:t>Klik om de ondertitelstijl van het model te bewerken</a:t>
            </a:r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FEF3-9115-4A22-99C4-3E5D0D7F9DA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5-4-2016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F61C-CC61-4B19-9E6A-D87884EB87B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036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FEF3-9115-4A22-99C4-3E5D0D7F9DA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5-4-2016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F61C-CC61-4B19-9E6A-D87884EB87B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351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FEF3-9115-4A22-99C4-3E5D0D7F9DA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5-4-2016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F61C-CC61-4B19-9E6A-D87884EB87B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2711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FEF3-9115-4A22-99C4-3E5D0D7F9DA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5-4-2016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F61C-CC61-4B19-9E6A-D87884EB87B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1311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FEF3-9115-4A22-99C4-3E5D0D7F9DA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5-4-2016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F61C-CC61-4B19-9E6A-D87884EB87B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2357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FEF3-9115-4A22-99C4-3E5D0D7F9DA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5-4-2016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F61C-CC61-4B19-9E6A-D87884EB87B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8126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FEF3-9115-4A22-99C4-3E5D0D7F9DA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5-4-2016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F61C-CC61-4B19-9E6A-D87884EB87B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8880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FEF3-9115-4A22-99C4-3E5D0D7F9DA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5-4-2016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F61C-CC61-4B19-9E6A-D87884EB87B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033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963" y="1"/>
            <a:ext cx="8175625" cy="889348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963" y="1114815"/>
            <a:ext cx="8572500" cy="499788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35457D7-99BD-4FC5-A766-83C779BE743A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ep 6"/>
          <p:cNvGrpSpPr/>
          <p:nvPr userDrawn="1"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9144000" cy="6858000"/>
            </a:xfrm>
            <a:prstGeom prst="rect">
              <a:avLst/>
            </a:prstGeom>
            <a:solidFill>
              <a:srgbClr val="E98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" name="Picture 18" descr="iPod van Tokkie:_Projecten:Proof:beeld:ordina logo trans.psd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770313" y="6054725"/>
              <a:ext cx="1614487" cy="517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Rectangle 19"/>
            <p:cNvSpPr>
              <a:spLocks noChangeArrowheads="1"/>
            </p:cNvSpPr>
            <p:nvPr/>
          </p:nvSpPr>
          <p:spPr bwMode="auto">
            <a:xfrm>
              <a:off x="0" y="6445250"/>
              <a:ext cx="9144000" cy="412750"/>
            </a:xfrm>
            <a:prstGeom prst="rect">
              <a:avLst/>
            </a:prstGeom>
            <a:solidFill>
              <a:srgbClr val="E98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4511" y="2051900"/>
            <a:ext cx="7772400" cy="1362075"/>
          </a:xfrm>
        </p:spPr>
        <p:txBody>
          <a:bodyPr anchor="b" anchorCtr="0"/>
          <a:lstStyle>
            <a:lvl1pPr algn="l">
              <a:defRPr sz="4000" b="0" i="0" cap="none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11762" y="3415683"/>
            <a:ext cx="7772400" cy="1500187"/>
          </a:xfrm>
        </p:spPr>
        <p:txBody>
          <a:bodyPr anchor="t" anchorCtr="0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334963" y="1114816"/>
            <a:ext cx="4210050" cy="506051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97413" y="1114816"/>
            <a:ext cx="4210050" cy="506051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7F3CA89-00AF-4B7A-AEE4-F789B9AD9844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C6237AA-BA17-472B-9890-42790544D239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CED917D-4F3B-4AC8-A658-345C666EBD14}" type="slidenum">
              <a:rPr lang="nl-NL"/>
              <a:pPr/>
              <a:t>‹#›</a:t>
            </a:fld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FEF3-9115-4A22-99C4-3E5D0D7F9DA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5-4-2016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F61C-CC61-4B19-9E6A-D87884EB87B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238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FEF3-9115-4A22-99C4-3E5D0D7F9DA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5-4-2016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F61C-CC61-4B19-9E6A-D87884EB87B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028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FEF3-9115-4A22-99C4-3E5D0D7F9DA7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5-4-2016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F61C-CC61-4B19-9E6A-D87884EB87B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212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334963" y="1"/>
            <a:ext cx="8175625" cy="893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 smtClean="0"/>
              <a:t>Klik om de stijl te bewerken</a:t>
            </a:r>
          </a:p>
        </p:txBody>
      </p:sp>
      <p:sp>
        <p:nvSpPr>
          <p:cNvPr id="1027" name="Rectangle 3"/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334963" y="1127341"/>
            <a:ext cx="8572500" cy="4985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</a:p>
        </p:txBody>
      </p:sp>
      <p:sp>
        <p:nvSpPr>
          <p:cNvPr id="1072" name="Rectangle 4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58175" y="6466124"/>
            <a:ext cx="649288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ClrTx/>
              <a:buSzTx/>
              <a:defRPr sz="1100" b="1">
                <a:solidFill>
                  <a:schemeClr val="bg1"/>
                </a:solidFill>
              </a:defRPr>
            </a:lvl1pPr>
          </a:lstStyle>
          <a:p>
            <a:fld id="{BE68122D-411D-4F63-8B27-2BC1411B96A2}" type="slidenum">
              <a:rPr lang="nl-NL"/>
              <a:pPr/>
              <a:t>‹#›</a:t>
            </a:fld>
            <a:endParaRPr lang="nl-NL" dirty="0"/>
          </a:p>
        </p:txBody>
      </p:sp>
      <p:sp>
        <p:nvSpPr>
          <p:cNvPr id="1161" name="Rectangle 137"/>
          <p:cNvSpPr>
            <a:spLocks noChangeArrowheads="1"/>
          </p:cNvSpPr>
          <p:nvPr/>
        </p:nvSpPr>
        <p:spPr bwMode="auto">
          <a:xfrm>
            <a:off x="0" y="893372"/>
            <a:ext cx="9144000" cy="45719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166" name="Line 142"/>
          <p:cNvSpPr>
            <a:spLocks noChangeShapeType="1"/>
          </p:cNvSpPr>
          <p:nvPr/>
        </p:nvSpPr>
        <p:spPr bwMode="auto">
          <a:xfrm>
            <a:off x="0" y="6295983"/>
            <a:ext cx="9144000" cy="0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/>
          </a:p>
        </p:txBody>
      </p:sp>
      <p:pic>
        <p:nvPicPr>
          <p:cNvPr id="14" name="Afbeelding 13" descr="logo_ordina_oranje_RGB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0144" y="6408624"/>
            <a:ext cx="1307592" cy="326136"/>
          </a:xfrm>
          <a:prstGeom prst="rect">
            <a:avLst/>
          </a:prstGeom>
        </p:spPr>
      </p:pic>
      <p:pic>
        <p:nvPicPr>
          <p:cNvPr id="10" name="Afbeelding 9" descr="payoff.jp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610" y="6470826"/>
            <a:ext cx="2427400" cy="23417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9pPr>
    </p:titleStyle>
    <p:bodyStyle>
      <a:lvl1pPr marL="266700" indent="-266700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SzPct val="100000"/>
        <a:buFont typeface="Wingdings" pitchFamily="2" charset="2"/>
        <a:buChar char="§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47675" indent="-180975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SzPct val="90000"/>
        <a:buFont typeface="Arial" pitchFamily="34" charset="0"/>
        <a:buChar char="−"/>
        <a:defRPr sz="1600">
          <a:solidFill>
            <a:schemeClr val="tx1"/>
          </a:solidFill>
          <a:latin typeface="+mn-lt"/>
        </a:defRPr>
      </a:lvl2pPr>
      <a:lvl3pPr marL="628650" indent="-180975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SzPct val="90000"/>
        <a:buFont typeface="Arial" pitchFamily="34" charset="0"/>
        <a:buChar char="−"/>
        <a:defRPr sz="1600">
          <a:solidFill>
            <a:schemeClr val="tx1"/>
          </a:solidFill>
          <a:latin typeface="+mn-lt"/>
        </a:defRPr>
      </a:lvl3pPr>
      <a:lvl4pPr marL="809625" indent="-180975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SzPct val="90000"/>
        <a:buFont typeface="Arial" pitchFamily="34" charset="0"/>
        <a:buChar char="−"/>
        <a:defRPr sz="1600">
          <a:solidFill>
            <a:schemeClr val="tx1"/>
          </a:solidFill>
          <a:latin typeface="+mn-lt"/>
        </a:defRPr>
      </a:lvl4pPr>
      <a:lvl5pPr marL="990600" indent="-180975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SzPct val="90000"/>
        <a:buFont typeface="Arial" pitchFamily="34" charset="0"/>
        <a:buChar char="−"/>
        <a:defRPr sz="1600">
          <a:solidFill>
            <a:schemeClr val="tx1"/>
          </a:solidFill>
          <a:latin typeface="+mn-lt"/>
        </a:defRPr>
      </a:lvl5pPr>
      <a:lvl6pPr marL="2519363" indent="-268288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SzPct val="120000"/>
        <a:buChar char="•"/>
        <a:defRPr sz="1600">
          <a:solidFill>
            <a:schemeClr val="tx1"/>
          </a:solidFill>
          <a:latin typeface="+mn-lt"/>
        </a:defRPr>
      </a:lvl6pPr>
      <a:lvl7pPr marL="2976563" indent="-268288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SzPct val="120000"/>
        <a:buChar char="•"/>
        <a:defRPr sz="1600">
          <a:solidFill>
            <a:schemeClr val="tx1"/>
          </a:solidFill>
          <a:latin typeface="+mn-lt"/>
        </a:defRPr>
      </a:lvl7pPr>
      <a:lvl8pPr marL="3433763" indent="-268288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SzPct val="120000"/>
        <a:buChar char="•"/>
        <a:defRPr sz="1600">
          <a:solidFill>
            <a:schemeClr val="tx1"/>
          </a:solidFill>
          <a:latin typeface="+mn-lt"/>
        </a:defRPr>
      </a:lvl8pPr>
      <a:lvl9pPr marL="3890963" indent="-268288" algn="l" rtl="0" eaLnBrk="1" fontAlgn="base" hangingPunct="1">
        <a:spcBef>
          <a:spcPct val="40000"/>
        </a:spcBef>
        <a:spcAft>
          <a:spcPct val="0"/>
        </a:spcAft>
        <a:buClr>
          <a:schemeClr val="tx1"/>
        </a:buClr>
        <a:buSzPct val="120000"/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fld id="{12B9FEF3-9115-4A22-99C4-3E5D0D7F9DA7}" type="datetimeFigureOut">
              <a:rPr lang="nl-NL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</a:pPr>
              <a:t>5-4-2016</a:t>
            </a:fld>
            <a:endParaRPr lang="nl-NL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nl-NL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fld id="{0EBFF61C-CC61-4B19-9E6A-D87884EB87B6}" type="slidenum">
              <a:rPr lang="nl-NL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</a:pPr>
              <a:t>‹#›</a:t>
            </a:fld>
            <a:endParaRPr lang="nl-NL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67312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jpe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://alex.dojotoolkit.org/?p=545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SONP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s://jcp.org/en/jsr/detail?id=315" TargetMode="Externa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oracle.com/arungupta/entry/non_blocking_i_o_using" TargetMode="External"/><Relationship Id="rId2" Type="http://schemas.openxmlformats.org/officeDocument/2006/relationships/hyperlink" Target="http://jcp.org/en/jsr/detail?id=34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cp.org/en/jsr/detail?id=339" TargetMode="Externa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jersey.java.net/documentation/latest/async.html" TargetMode="Externa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jpe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://async-io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jpe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8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8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8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8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hromium.org/spdy" TargetMode="External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pdy.centminmod.com/flags.html" TargetMode="External"/><Relationship Id="rId5" Type="http://schemas.openxmlformats.org/officeDocument/2006/relationships/hyperlink" Target="http://www.youtube.com/watch?v=vEYKRhETy4A" TargetMode="External"/><Relationship Id="rId4" Type="http://schemas.openxmlformats.org/officeDocument/2006/relationships/hyperlink" Target="http://www.chromium.org/spdy/spdy-whitepaper" TargetMode="Externa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spdycheck.org/" TargetMode="Externa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rfc2616" TargetMode="External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HTTP_2.0" TargetMode="External"/><Relationship Id="rId5" Type="http://schemas.openxmlformats.org/officeDocument/2006/relationships/hyperlink" Target="https://http2.github.io/" TargetMode="External"/><Relationship Id="rId4" Type="http://schemas.openxmlformats.org/officeDocument/2006/relationships/hyperlink" Target="https://tools.ietf.org/html/rfc7540" TargetMode="Externa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ttp2/http2-spec/wiki/Implementations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hyperlink" Target="https://bugs.openjdk.java.net/browse/JDK-8051498" TargetMode="External"/><Relationship Id="rId3" Type="http://schemas.openxmlformats.org/officeDocument/2006/relationships/hyperlink" Target="https://jcp.org/en/jsr/detail?id=369" TargetMode="External"/><Relationship Id="rId7" Type="http://schemas.openxmlformats.org/officeDocument/2006/relationships/hyperlink" Target="http://openjdk.java.net/jeps/244" TargetMode="Externa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ugs.openjdk.java.net/browse/JDK-8042950" TargetMode="External"/><Relationship Id="rId5" Type="http://schemas.openxmlformats.org/officeDocument/2006/relationships/hyperlink" Target="http://openjdk.java.net/jeps/110" TargetMode="External"/><Relationship Id="rId4" Type="http://schemas.openxmlformats.org/officeDocument/2006/relationships/hyperlink" Target="http://download.eclipse.org/jetty/stable-9/apidocs/org/eclipse/jetty/server/PushBuilder.html" TargetMode="External"/><Relationship Id="rId9" Type="http://schemas.openxmlformats.org/officeDocument/2006/relationships/image" Target="../media/image98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kka/akka/issues/16862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ratpack/ratpack/issues/824" TargetMode="External"/><Relationship Id="rId4" Type="http://schemas.openxmlformats.org/officeDocument/2006/relationships/hyperlink" Target="https://github.com/aesteve/http2-showcase" TargetMode="Externa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ssp1ve_A1to" TargetMode="External"/><Relationship Id="rId3" Type="http://schemas.openxmlformats.org/officeDocument/2006/relationships/hyperlink" Target="https://www.youtube.com/watch?v=QpLtBftqM04" TargetMode="External"/><Relationship Id="rId7" Type="http://schemas.openxmlformats.org/officeDocument/2006/relationships/hyperlink" Target="https://speakerd.s3.amazonaws.com/presentations/af1c180f9ccc46ffb2fe063539ccf8e0/unrestful-web-services-with-http2.pdf" TargetMode="External"/><Relationship Id="rId2" Type="http://schemas.openxmlformats.org/officeDocument/2006/relationships/hyperlink" Target="http://www.slideshare.net/delabassee/http2-comes-to-jav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wR3o6HA47Ao" TargetMode="External"/><Relationship Id="rId11" Type="http://schemas.openxmlformats.org/officeDocument/2006/relationships/hyperlink" Target="https://ma.ttias.be/the-http2-spec-is-final/" TargetMode="External"/><Relationship Id="rId5" Type="http://schemas.openxmlformats.org/officeDocument/2006/relationships/hyperlink" Target="http://www.slideshare.net/daniel_b_austin/html5-http2-and-you-11" TargetMode="External"/><Relationship Id="rId10" Type="http://schemas.openxmlformats.org/officeDocument/2006/relationships/hyperlink" Target="https://www.mnot.net/talks/http2-expectations" TargetMode="External"/><Relationship Id="rId4" Type="http://schemas.openxmlformats.org/officeDocument/2006/relationships/hyperlink" Target="http://www.slideshare.net/SimoneBordet/http2-and-java-current-status" TargetMode="External"/><Relationship Id="rId9" Type="http://schemas.openxmlformats.org/officeDocument/2006/relationships/hyperlink" Target="https://www.youtube.com/watch?v=oCFwgMvouis" TargetMode="Externa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hyperlink" Target="https://spdy.centminmod.com/spdytest.html" TargetMode="External"/><Relationship Id="rId2" Type="http://schemas.openxmlformats.org/officeDocument/2006/relationships/hyperlink" Target="https://http2.golang.org/gophertile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jfclere/h2_demos" TargetMode="External"/><Relationship Id="rId4" Type="http://schemas.openxmlformats.org/officeDocument/2006/relationships/hyperlink" Target="https://webtide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rdinaNederland/cursus-websockets-server-push.git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hedzer.westra@ordina.n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1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html.spec.whatwg.org/multipage/comms.html#network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4.png"/><Relationship Id="rId4" Type="http://schemas.openxmlformats.org/officeDocument/2006/relationships/hyperlink" Target="http://tools.ietf.org/html/rfc6455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enterprisewebbook.com/ch8_websockets.html" TargetMode="External"/><Relationship Id="rId2" Type="http://schemas.openxmlformats.org/officeDocument/2006/relationships/hyperlink" Target="http://docs.oracle.com/javaee/7/tutorial/doc/websocket.htm#GKJIQ5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en.wikipedia.org/wiki/Java_Platform,_Enterprise_Edition#Certified_application_servers" TargetMode="External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cp.org/en/jsr/detail?id=356" TargetMode="External"/><Relationship Id="rId5" Type="http://schemas.openxmlformats.org/officeDocument/2006/relationships/hyperlink" Target="http://www.hitachi.com/products/it/software/prod/cosminexus/" TargetMode="External"/><Relationship Id="rId4" Type="http://schemas.openxmlformats.org/officeDocument/2006/relationships/hyperlink" Target="http://en.wikipedia.org/wiki/TmaxSoft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://docs.oracle.com/javaee/7/tutorial/doc/websocket.htm#GKJIQ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socket.io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://www.infoq.com/articles/Web-Sockets-Proxy-Server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jmesnil.net/stomp-websocket/doc/" TargetMode="External"/><Relationship Id="rId2" Type="http://schemas.openxmlformats.org/officeDocument/2006/relationships/hyperlink" Target="http://tools.ietf.org/html/draft-moffitt-xmpp-over-websocket-0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eg"/><Relationship Id="rId4" Type="http://schemas.openxmlformats.org/officeDocument/2006/relationships/image" Target="../media/image6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hyperlink" Target="https://webaudiodemos.appspot.com/pitchdetect/index.html" TargetMode="External"/><Relationship Id="rId13" Type="http://schemas.openxmlformats.org/officeDocument/2006/relationships/hyperlink" Target="https://talky.io/" TargetMode="External"/><Relationship Id="rId3" Type="http://schemas.openxmlformats.org/officeDocument/2006/relationships/hyperlink" Target="http://shinydemos.com/facekat" TargetMode="External"/><Relationship Id="rId7" Type="http://schemas.openxmlformats.org/officeDocument/2006/relationships/hyperlink" Target="https://webaudiodemos.appspot.com/input/index.html" TargetMode="External"/><Relationship Id="rId12" Type="http://schemas.openxmlformats.org/officeDocument/2006/relationships/hyperlink" Target="https://html5-demos.appspot.com/static/getusermedia/screenshare.html" TargetMode="External"/><Relationship Id="rId2" Type="http://schemas.openxmlformats.org/officeDocument/2006/relationships/hyperlink" Target="http://idevelop.ro/ascii-camera" TargetMode="Externa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ebaudiodemos.appspot.com/AudioRecorder" TargetMode="External"/><Relationship Id="rId11" Type="http://schemas.openxmlformats.org/officeDocument/2006/relationships/hyperlink" Target="http://www.soundstep.com/blog/experiments/jsdetection" TargetMode="External"/><Relationship Id="rId5" Type="http://schemas.openxmlformats.org/officeDocument/2006/relationships/hyperlink" Target="https://www.sharefest.me/" TargetMode="External"/><Relationship Id="rId15" Type="http://schemas.openxmlformats.org/officeDocument/2006/relationships/image" Target="../media/image67.png"/><Relationship Id="rId10" Type="http://schemas.openxmlformats.org/officeDocument/2006/relationships/hyperlink" Target="http://learningthreejs.com/data/live-video-in-webgl" TargetMode="External"/><Relationship Id="rId4" Type="http://schemas.openxmlformats.org/officeDocument/2006/relationships/hyperlink" Target="http://webcamtoy.com/app" TargetMode="External"/><Relationship Id="rId9" Type="http://schemas.openxmlformats.org/officeDocument/2006/relationships/hyperlink" Target="http://html5-demos.appspot.com/static/getusermedia/photobooth.html" TargetMode="External"/><Relationship Id="rId14" Type="http://schemas.openxmlformats.org/officeDocument/2006/relationships/image" Target="../media/image6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iswebrtcreadyyet.com/" TargetMode="External"/><Relationship Id="rId7" Type="http://schemas.openxmlformats.org/officeDocument/2006/relationships/image" Target="../media/image69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emos.zingaya.com/webrtc-pstn" TargetMode="External"/><Relationship Id="rId5" Type="http://schemas.openxmlformats.org/officeDocument/2006/relationships/hyperlink" Target="http://www.webrtc.org/" TargetMode="External"/><Relationship Id="rId4" Type="http://schemas.openxmlformats.org/officeDocument/2006/relationships/hyperlink" Target="http://caniuse.com/#search=webrtc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riologic/easyrtc" TargetMode="External"/><Relationship Id="rId3" Type="http://schemas.openxmlformats.org/officeDocument/2006/relationships/hyperlink" Target="http://docs.webplatform.org/wiki/apis/webrtc" TargetMode="External"/><Relationship Id="rId7" Type="http://schemas.openxmlformats.org/officeDocument/2006/relationships/hyperlink" Target="https://github.com/webRTC/webRTC.io" TargetMode="External"/><Relationship Id="rId2" Type="http://schemas.openxmlformats.org/officeDocument/2006/relationships/hyperlink" Target="https://www.w3.org/TR/webrtc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eerjs.com/" TargetMode="External"/><Relationship Id="rId5" Type="http://schemas.openxmlformats.org/officeDocument/2006/relationships/hyperlink" Target="https://github.com/idevelop/camera.js/blob/master/camera.js" TargetMode="External"/><Relationship Id="rId4" Type="http://schemas.openxmlformats.org/officeDocument/2006/relationships/hyperlink" Target="https://code.google.com/p/webrtc/source/browse/trunk/samples/js/base/adapter.js" TargetMode="External"/><Relationship Id="rId9" Type="http://schemas.openxmlformats.org/officeDocument/2006/relationships/hyperlink" Target="https://github.com/henrikjoreteg/SimpleWebRTC" TargetMode="Externa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tools.ietf.org/html/rfc5389" TargetMode="External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://tools.ietf.org/html/rfc5766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://webrtcstats.com/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jpe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html.spec.whatwg.org/multipage/comms.html#server-sent-events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hyperlink" Target="http://www.asp.net/signalr" TargetMode="External"/><Relationship Id="rId4" Type="http://schemas.openxmlformats.org/officeDocument/2006/relationships/hyperlink" Target="https://dev.windows.com/en-us/microsoft-edge/platform/status/serversenteventseventsource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tml5rocks.com/en/tutorials/eventsource/basics" TargetMode="External"/><Relationship Id="rId2" Type="http://schemas.openxmlformats.org/officeDocument/2006/relationships/hyperlink" Target="http://api.haxe.org/js/html/EventSource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hyperlink" Target="http://html5doctor.com/server-sent-events" TargetMode="Externa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jersey.java.net/documentation/latest/sse.html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dernizr/Modernizr/wiki/HTML5-Cross-Browser-Polyfills#eventsourc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HTML5, </a:t>
            </a:r>
            <a:r>
              <a:rPr lang="en-US" dirty="0" err="1" smtClean="0"/>
              <a:t>WebSockets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&amp; server push</a:t>
            </a:r>
            <a:endParaRPr lang="nl-NL" dirty="0"/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Hedzer</a:t>
            </a:r>
            <a:r>
              <a:rPr lang="en-US" dirty="0" smtClean="0"/>
              <a:t> Westra</a:t>
            </a:r>
          </a:p>
          <a:p>
            <a:pPr algn="ctr"/>
            <a:r>
              <a:rPr lang="en-US" dirty="0" smtClean="0"/>
              <a:t>J-Tech</a:t>
            </a:r>
          </a:p>
          <a:p>
            <a:pPr algn="ctr"/>
            <a:r>
              <a:rPr lang="en-US" dirty="0" smtClean="0"/>
              <a:t>April 2016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294967295"/>
          </p:nvPr>
        </p:nvSpPr>
        <p:spPr>
          <a:xfrm>
            <a:off x="8494713" y="422275"/>
            <a:ext cx="649287" cy="311150"/>
          </a:xfrm>
        </p:spPr>
        <p:txBody>
          <a:bodyPr/>
          <a:lstStyle/>
          <a:p>
            <a:fld id="{C35457D7-99BD-4FC5-A766-83C779BE743A}" type="slidenum">
              <a:rPr lang="nl-NL" smtClean="0"/>
              <a:pPr/>
              <a:t>1</a:t>
            </a:fld>
            <a:endParaRPr lang="nl-N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Slogan van de dag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GB" sz="4800" dirty="0" smtClean="0"/>
          </a:p>
          <a:p>
            <a:pPr marL="0" indent="0" algn="ctr">
              <a:buNone/>
            </a:pPr>
            <a:endParaRPr lang="en-GB" sz="4800" dirty="0" smtClean="0"/>
          </a:p>
          <a:p>
            <a:pPr marL="0" indent="0" algn="ctr">
              <a:buNone/>
            </a:pPr>
            <a:endParaRPr lang="en-GB" sz="3600" dirty="0" smtClean="0"/>
          </a:p>
          <a:p>
            <a:pPr marL="0" indent="0" algn="ctr">
              <a:buNone/>
            </a:pPr>
            <a:r>
              <a:rPr lang="en-GB" sz="3600" dirty="0" smtClean="0"/>
              <a:t>Asynchronous: it’s your new heartbeat!</a:t>
            </a:r>
            <a:endParaRPr lang="en-GB" sz="36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10</a:t>
            </a:fld>
            <a:endParaRPr lang="nl-NL"/>
          </a:p>
        </p:txBody>
      </p:sp>
      <p:pic>
        <p:nvPicPr>
          <p:cNvPr id="5122" name="Picture 2" descr="http://azheartdoctor.com/wp-content/uploads/2013/03/Heart-Rate-EKG1-300x22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675" y="1470632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ww.swharden.com/blog/images/IMG_528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64" b="24209"/>
          <a:stretch/>
        </p:blipFill>
        <p:spPr bwMode="auto">
          <a:xfrm>
            <a:off x="467819" y="2022648"/>
            <a:ext cx="2400000" cy="103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JL-RECHTS 5"/>
          <p:cNvSpPr/>
          <p:nvPr/>
        </p:nvSpPr>
        <p:spPr bwMode="auto">
          <a:xfrm>
            <a:off x="3408218" y="2351636"/>
            <a:ext cx="1454727" cy="381115"/>
          </a:xfrm>
          <a:prstGeom prst="right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45720" rIns="1800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20000"/>
              <a:buFontTx/>
              <a:buNone/>
              <a:tabLst/>
            </a:pPr>
            <a:endParaRPr kumimoji="0" lang="nl-NL" sz="1400" b="0" i="0" u="none" strike="noStrike" cap="none" normalizeH="0" baseline="0" dirty="0" err="1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05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Opdracht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nl-NL" dirty="0" smtClean="0"/>
              <a:t>Zie </a:t>
            </a:r>
            <a:r>
              <a:rPr lang="nl-NL" b="1" dirty="0" smtClean="0"/>
              <a:t>‘Jersey </a:t>
            </a:r>
            <a:r>
              <a:rPr lang="nl-NL" b="1" dirty="0"/>
              <a:t>JAX-RS met SSE </a:t>
            </a:r>
            <a:r>
              <a:rPr lang="nl-NL" b="1" dirty="0" smtClean="0"/>
              <a:t>extensie’</a:t>
            </a:r>
            <a:r>
              <a:rPr lang="nl-NL" dirty="0" smtClean="0"/>
              <a:t> </a:t>
            </a:r>
            <a:r>
              <a:rPr lang="nl-NL" dirty="0" smtClean="0"/>
              <a:t>p.18 </a:t>
            </a:r>
            <a:r>
              <a:rPr lang="nl-NL" dirty="0" smtClean="0"/>
              <a:t>in cookbook</a:t>
            </a:r>
            <a:endParaRPr lang="nl-NL" dirty="0"/>
          </a:p>
          <a:p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100</a:t>
            </a:fld>
            <a:endParaRPr lang="nl-NL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1"/>
            <a:ext cx="352425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257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Evaluatie</a:t>
            </a:r>
            <a:r>
              <a:rPr lang="en-US" dirty="0" smtClean="0"/>
              <a:t> </a:t>
            </a:r>
            <a:r>
              <a:rPr lang="en-US" dirty="0" err="1" smtClean="0"/>
              <a:t>leerdoelen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101</a:t>
            </a:fld>
            <a:endParaRPr lang="nl-NL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256" y="0"/>
            <a:ext cx="1483743" cy="1528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jdelijke aanduiding voor inhoud 2"/>
          <p:cNvSpPr txBox="1">
            <a:spLocks/>
          </p:cNvSpPr>
          <p:nvPr/>
        </p:nvSpPr>
        <p:spPr bwMode="auto">
          <a:xfrm>
            <a:off x="334963" y="2426031"/>
            <a:ext cx="8572500" cy="1731902"/>
          </a:xfrm>
          <a:prstGeom prst="rect">
            <a:avLst/>
          </a:prstGeom>
          <a:noFill/>
          <a:ln w="635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itchFamily="34" charset="0"/>
              <a:buChar char="−"/>
              <a:defRPr sz="1600">
                <a:solidFill>
                  <a:schemeClr val="tx1"/>
                </a:solidFill>
                <a:latin typeface="+mn-lt"/>
              </a:defRPr>
            </a:lvl2pPr>
            <a:lvl3pPr marL="628650" indent="-180975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itchFamily="34" charset="0"/>
              <a:buChar char="−"/>
              <a:defRPr sz="1600">
                <a:solidFill>
                  <a:schemeClr val="tx1"/>
                </a:solidFill>
                <a:latin typeface="+mn-lt"/>
              </a:defRPr>
            </a:lvl3pPr>
            <a:lvl4pPr marL="809625" indent="-180975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itchFamily="34" charset="0"/>
              <a:buChar char="−"/>
              <a:defRPr sz="1600">
                <a:solidFill>
                  <a:schemeClr val="tx1"/>
                </a:solidFill>
                <a:latin typeface="+mn-lt"/>
              </a:defRPr>
            </a:lvl4pPr>
            <a:lvl5pPr marL="990600" indent="-180975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itchFamily="34" charset="0"/>
              <a:buChar char="−"/>
              <a:defRPr sz="1600">
                <a:solidFill>
                  <a:schemeClr val="tx1"/>
                </a:solidFill>
                <a:latin typeface="+mn-lt"/>
              </a:defRPr>
            </a:lvl5pPr>
            <a:lvl6pPr marL="2519363" indent="-268288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976563" indent="-268288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433763" indent="-268288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890963" indent="-268288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nl-NL" kern="0" dirty="0" smtClean="0"/>
              <a:t>voor- en nadelen van Server Sent Events kennen</a:t>
            </a:r>
          </a:p>
          <a:p>
            <a:r>
              <a:rPr lang="nl-NL" kern="0" dirty="0" smtClean="0"/>
              <a:t>praktische ervaring met Javascript API</a:t>
            </a:r>
          </a:p>
          <a:p>
            <a:r>
              <a:rPr lang="nl-NL" kern="0" dirty="0" smtClean="0"/>
              <a:t>onderliggende data-</a:t>
            </a:r>
            <a:r>
              <a:rPr lang="nl-NL" kern="0" dirty="0" err="1" smtClean="0"/>
              <a:t>encoding</a:t>
            </a:r>
            <a:r>
              <a:rPr lang="nl-NL" kern="0" dirty="0" smtClean="0"/>
              <a:t> begrijpen</a:t>
            </a:r>
          </a:p>
          <a:p>
            <a:r>
              <a:rPr lang="nl-NL" kern="0" dirty="0" smtClean="0"/>
              <a:t>praktische ervaring met gebruik SSE in Jersey JAX-RS</a:t>
            </a:r>
            <a:endParaRPr lang="nl-NL" kern="0" dirty="0"/>
          </a:p>
        </p:txBody>
      </p:sp>
    </p:spTree>
    <p:extLst>
      <p:ext uri="{BB962C8B-B14F-4D97-AF65-F5344CB8AC3E}">
        <p14:creationId xmlns:p14="http://schemas.microsoft.com/office/powerpoint/2010/main" val="243563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Evaluatie</a:t>
            </a:r>
            <a:r>
              <a:rPr lang="en-US" dirty="0" smtClean="0"/>
              <a:t> </a:t>
            </a:r>
            <a:r>
              <a:rPr lang="en-US" dirty="0" err="1" smtClean="0"/>
              <a:t>leerdoelen</a:t>
            </a:r>
            <a:r>
              <a:rPr lang="en-US" dirty="0" smtClean="0"/>
              <a:t> - quiz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102</a:t>
            </a:fld>
            <a:endParaRPr lang="nl-NL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256" y="0"/>
            <a:ext cx="1483743" cy="1528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jdelijke aanduiding voor inhoud 2"/>
          <p:cNvSpPr txBox="1">
            <a:spLocks/>
          </p:cNvSpPr>
          <p:nvPr/>
        </p:nvSpPr>
        <p:spPr bwMode="auto">
          <a:xfrm>
            <a:off x="334963" y="2426030"/>
            <a:ext cx="8572500" cy="2679369"/>
          </a:xfrm>
          <a:prstGeom prst="rect">
            <a:avLst/>
          </a:prstGeom>
          <a:noFill/>
          <a:ln w="635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itchFamily="34" charset="0"/>
              <a:buChar char="−"/>
              <a:defRPr sz="1600">
                <a:solidFill>
                  <a:schemeClr val="tx1"/>
                </a:solidFill>
                <a:latin typeface="+mn-lt"/>
              </a:defRPr>
            </a:lvl2pPr>
            <a:lvl3pPr marL="628650" indent="-180975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itchFamily="34" charset="0"/>
              <a:buChar char="−"/>
              <a:defRPr sz="1600">
                <a:solidFill>
                  <a:schemeClr val="tx1"/>
                </a:solidFill>
                <a:latin typeface="+mn-lt"/>
              </a:defRPr>
            </a:lvl3pPr>
            <a:lvl4pPr marL="809625" indent="-180975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itchFamily="34" charset="0"/>
              <a:buChar char="−"/>
              <a:defRPr sz="1600">
                <a:solidFill>
                  <a:schemeClr val="tx1"/>
                </a:solidFill>
                <a:latin typeface="+mn-lt"/>
              </a:defRPr>
            </a:lvl4pPr>
            <a:lvl5pPr marL="990600" indent="-180975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itchFamily="34" charset="0"/>
              <a:buChar char="−"/>
              <a:defRPr sz="1600">
                <a:solidFill>
                  <a:schemeClr val="tx1"/>
                </a:solidFill>
                <a:latin typeface="+mn-lt"/>
              </a:defRPr>
            </a:lvl5pPr>
            <a:lvl6pPr marL="2519363" indent="-268288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976563" indent="-268288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433763" indent="-268288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890963" indent="-268288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>
              <a:buFont typeface="+mj-lt"/>
              <a:buAutoNum type="alphaUcPeriod"/>
            </a:pPr>
            <a:r>
              <a:rPr lang="nl-NL" kern="0" dirty="0"/>
              <a:t>Zijn er speciale server features nodig voor SSE?</a:t>
            </a:r>
          </a:p>
          <a:p>
            <a:pPr marL="342900" indent="-342900">
              <a:buFont typeface="+mj-lt"/>
              <a:buAutoNum type="alphaUcPeriod"/>
            </a:pPr>
            <a:r>
              <a:rPr lang="nl-NL" kern="0" dirty="0"/>
              <a:t>Welke browser ondersteunt deze HTML5 API niet?</a:t>
            </a:r>
          </a:p>
          <a:p>
            <a:pPr marL="342900" indent="-342900">
              <a:buFont typeface="+mj-lt"/>
              <a:buAutoNum type="alphaUcPeriod"/>
            </a:pPr>
            <a:r>
              <a:rPr lang="nl-NL" kern="0" dirty="0"/>
              <a:t>Welk content-type hoort bij SSE?</a:t>
            </a:r>
          </a:p>
          <a:p>
            <a:pPr marL="342900" indent="-342900">
              <a:buFont typeface="+mj-lt"/>
              <a:buAutoNum type="alphaUcPeriod"/>
            </a:pPr>
            <a:r>
              <a:rPr lang="nl-NL" kern="0" dirty="0"/>
              <a:t>Wat is het onderscheid tussen SSE en </a:t>
            </a:r>
            <a:r>
              <a:rPr lang="nl-NL" kern="0" dirty="0" err="1"/>
              <a:t>Websockets</a:t>
            </a:r>
            <a:r>
              <a:rPr lang="nl-NL" kern="0" dirty="0"/>
              <a:t>?</a:t>
            </a:r>
          </a:p>
          <a:p>
            <a:pPr marL="342900" indent="-342900">
              <a:buFont typeface="+mj-lt"/>
              <a:buAutoNum type="alphaUcPeriod"/>
            </a:pPr>
            <a:r>
              <a:rPr lang="nl-NL" kern="0" dirty="0"/>
              <a:t>Hoort SSE ondersteuning bij de JAX-RS standaard? [nee]</a:t>
            </a:r>
          </a:p>
          <a:p>
            <a:pPr marL="342900" indent="-342900">
              <a:buFont typeface="+mj-lt"/>
              <a:buAutoNum type="alphaUcPeriod"/>
            </a:pPr>
            <a:r>
              <a:rPr lang="nl-NL" kern="0" dirty="0"/>
              <a:t>Welke Jersey class speelt een hoofdrol bij sturen van </a:t>
            </a:r>
            <a:r>
              <a:rPr lang="nl-NL" kern="0" dirty="0" err="1"/>
              <a:t>SSE’s</a:t>
            </a:r>
            <a:r>
              <a:rPr lang="nl-NL" kern="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7996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the …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103</a:t>
            </a:fld>
            <a:endParaRPr lang="nl-NL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143" y="2879441"/>
            <a:ext cx="1685714" cy="1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5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4543425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Comet &amp; Servlet 3.0</a:t>
            </a:r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… </a:t>
            </a:r>
            <a:r>
              <a:rPr lang="en-US" dirty="0" err="1" smtClean="0"/>
              <a:t>voor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WebSockets</a:t>
            </a:r>
            <a:r>
              <a:rPr lang="en-US" dirty="0" smtClean="0"/>
              <a:t> of SSE </a:t>
            </a:r>
            <a:r>
              <a:rPr lang="en-US" dirty="0" err="1" smtClean="0"/>
              <a:t>te</a:t>
            </a:r>
            <a:r>
              <a:rPr lang="en-US" dirty="0" smtClean="0"/>
              <a:t> modern </a:t>
            </a:r>
            <a:r>
              <a:rPr lang="en-US" dirty="0" err="1" smtClean="0"/>
              <a:t>zijn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je </a:t>
            </a:r>
            <a:r>
              <a:rPr lang="en-US" dirty="0" err="1" smtClean="0"/>
              <a:t>klant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493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4543425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Comet</a:t>
            </a:r>
            <a:endParaRPr lang="en-US" dirty="0"/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… </a:t>
            </a:r>
            <a:r>
              <a:rPr lang="en-US" dirty="0" err="1" smtClean="0"/>
              <a:t>stort</a:t>
            </a:r>
            <a:r>
              <a:rPr lang="en-US" dirty="0" smtClean="0"/>
              <a:t> </a:t>
            </a:r>
            <a:r>
              <a:rPr lang="en-US" dirty="0" err="1" smtClean="0"/>
              <a:t>eerder</a:t>
            </a:r>
            <a:r>
              <a:rPr lang="en-US" dirty="0" smtClean="0"/>
              <a:t> </a:t>
            </a:r>
            <a:r>
              <a:rPr lang="en-US" dirty="0" err="1" smtClean="0"/>
              <a:t>ter</a:t>
            </a:r>
            <a:r>
              <a:rPr lang="en-US" dirty="0" smtClean="0"/>
              <a:t> </a:t>
            </a:r>
            <a:r>
              <a:rPr lang="en-US" dirty="0" err="1" smtClean="0"/>
              <a:t>aarde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Ajax</a:t>
            </a:r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741872" cy="89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48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Leerdoelen</a:t>
            </a:r>
            <a:r>
              <a:rPr lang="en-US" dirty="0" smtClean="0"/>
              <a:t> Comet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963" y="2136041"/>
            <a:ext cx="8572500" cy="2042453"/>
          </a:xfrm>
          <a:ln w="63500">
            <a:solidFill>
              <a:schemeClr val="tx1"/>
            </a:solidFill>
          </a:ln>
        </p:spPr>
        <p:txBody>
          <a:bodyPr/>
          <a:lstStyle/>
          <a:p>
            <a:endParaRPr lang="nl-NL" dirty="0" smtClean="0"/>
          </a:p>
          <a:p>
            <a:r>
              <a:rPr lang="nl-NL" dirty="0" smtClean="0"/>
              <a:t>Inzicht </a:t>
            </a:r>
            <a:r>
              <a:rPr lang="nl-NL" dirty="0"/>
              <a:t>in historie van </a:t>
            </a:r>
            <a:r>
              <a:rPr lang="nl-NL" dirty="0" err="1"/>
              <a:t>Comet</a:t>
            </a:r>
            <a:endParaRPr lang="nl-NL" dirty="0"/>
          </a:p>
          <a:p>
            <a:r>
              <a:rPr lang="nl-NL" dirty="0"/>
              <a:t>De verschillende technieken kunnen benoemen</a:t>
            </a:r>
          </a:p>
          <a:p>
            <a:r>
              <a:rPr lang="nl-NL" dirty="0"/>
              <a:t>Voor- en nadelen kennen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106</a:t>
            </a:fld>
            <a:endParaRPr lang="nl-NL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1" r="17266"/>
          <a:stretch/>
        </p:blipFill>
        <p:spPr bwMode="auto">
          <a:xfrm>
            <a:off x="7395533" y="-17253"/>
            <a:ext cx="1725283" cy="159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268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Comet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Sinds</a:t>
            </a:r>
            <a:r>
              <a:rPr lang="en-US" dirty="0"/>
              <a:t> </a:t>
            </a:r>
            <a:r>
              <a:rPr lang="en-US" dirty="0" smtClean="0"/>
              <a:t>2000</a:t>
            </a:r>
          </a:p>
          <a:p>
            <a:r>
              <a:rPr lang="en-US" dirty="0" smtClean="0"/>
              <a:t>2006: </a:t>
            </a:r>
            <a:r>
              <a:rPr lang="nl-NL" dirty="0" err="1">
                <a:hlinkClick r:id="rId3"/>
              </a:rPr>
              <a:t>Alex</a:t>
            </a:r>
            <a:r>
              <a:rPr lang="nl-NL" dirty="0">
                <a:hlinkClick r:id="rId3"/>
              </a:rPr>
              <a:t> </a:t>
            </a:r>
            <a:r>
              <a:rPr lang="nl-NL" dirty="0" smtClean="0">
                <a:hlinkClick r:id="rId3"/>
              </a:rPr>
              <a:t>Russell, naamgever</a:t>
            </a:r>
            <a:endParaRPr lang="nl-NL" dirty="0" smtClean="0"/>
          </a:p>
          <a:p>
            <a:pPr lvl="1"/>
            <a:r>
              <a:rPr lang="nl-NL" dirty="0" smtClean="0"/>
              <a:t>Woordspeling; concurrent van Ajax schoonmaakmiddel</a:t>
            </a:r>
            <a:endParaRPr lang="en-US" dirty="0" smtClean="0"/>
          </a:p>
          <a:p>
            <a:r>
              <a:rPr lang="en-US" dirty="0" err="1" smtClean="0"/>
              <a:t>Heet</a:t>
            </a:r>
            <a:r>
              <a:rPr lang="en-US" dirty="0" smtClean="0"/>
              <a:t> </a:t>
            </a:r>
            <a:r>
              <a:rPr lang="en-US" dirty="0" err="1" smtClean="0"/>
              <a:t>ook</a:t>
            </a:r>
            <a:r>
              <a:rPr lang="en-US" dirty="0" smtClean="0"/>
              <a:t> </a:t>
            </a:r>
            <a:r>
              <a:rPr lang="en-US" dirty="0" err="1" smtClean="0"/>
              <a:t>wel</a:t>
            </a:r>
            <a:r>
              <a:rPr lang="en-US" dirty="0"/>
              <a:t> Ajax </a:t>
            </a:r>
            <a:r>
              <a:rPr lang="en-US" dirty="0" smtClean="0"/>
              <a:t>Push, Reverse </a:t>
            </a:r>
            <a:r>
              <a:rPr lang="en-US" dirty="0"/>
              <a:t>Ajax</a:t>
            </a:r>
            <a:r>
              <a:rPr lang="en-US" dirty="0" smtClean="0"/>
              <a:t>, Two-way-web, HTTP Streaming, HTTP </a:t>
            </a:r>
            <a:r>
              <a:rPr lang="en-US" dirty="0"/>
              <a:t>server </a:t>
            </a:r>
            <a:r>
              <a:rPr lang="en-US" dirty="0" smtClean="0"/>
              <a:t>push, etc..</a:t>
            </a:r>
          </a:p>
          <a:p>
            <a:r>
              <a:rPr lang="en-US" dirty="0" smtClean="0"/>
              <a:t>(her)</a:t>
            </a:r>
            <a:r>
              <a:rPr lang="en-US" dirty="0" err="1" smtClean="0"/>
              <a:t>gebruikt</a:t>
            </a:r>
            <a:r>
              <a:rPr lang="en-US" dirty="0" smtClean="0"/>
              <a:t> net </a:t>
            </a:r>
            <a:r>
              <a:rPr lang="en-US" dirty="0" err="1" smtClean="0"/>
              <a:t>als</a:t>
            </a:r>
            <a:r>
              <a:rPr lang="en-US" dirty="0" smtClean="0"/>
              <a:t> Ajax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combinatie</a:t>
            </a:r>
            <a:r>
              <a:rPr lang="en-US" dirty="0" smtClean="0"/>
              <a:t> van </a:t>
            </a:r>
            <a:r>
              <a:rPr lang="en-US" dirty="0" err="1" smtClean="0"/>
              <a:t>bestaande</a:t>
            </a:r>
            <a:r>
              <a:rPr lang="en-US" dirty="0" smtClean="0"/>
              <a:t> </a:t>
            </a:r>
            <a:r>
              <a:rPr lang="en-US" dirty="0" err="1" smtClean="0"/>
              <a:t>webprotocollen</a:t>
            </a:r>
            <a:r>
              <a:rPr lang="en-US" dirty="0"/>
              <a:t>,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-</a:t>
            </a:r>
            <a:r>
              <a:rPr lang="en-US" dirty="0" err="1" smtClean="0"/>
              <a:t>implementaties</a:t>
            </a:r>
            <a:r>
              <a:rPr lang="en-US" dirty="0" smtClean="0"/>
              <a:t> en -</a:t>
            </a:r>
            <a:r>
              <a:rPr lang="en-US" dirty="0" err="1" smtClean="0"/>
              <a:t>technieken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107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493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Technieken</a:t>
            </a:r>
            <a:r>
              <a:rPr lang="en-US" dirty="0" smtClean="0"/>
              <a:t> – polling 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963" y="930056"/>
            <a:ext cx="8572500" cy="5349974"/>
          </a:xfrm>
        </p:spPr>
        <p:txBody>
          <a:bodyPr/>
          <a:lstStyle/>
          <a:p>
            <a:r>
              <a:rPr lang="en-US" dirty="0" smtClean="0"/>
              <a:t>Polling: browser </a:t>
            </a:r>
            <a:r>
              <a:rPr lang="en-US" dirty="0" err="1" smtClean="0"/>
              <a:t>checkt</a:t>
            </a:r>
            <a:r>
              <a:rPr lang="en-US" dirty="0" smtClean="0"/>
              <a:t> op </a:t>
            </a:r>
            <a:r>
              <a:rPr lang="en-US" dirty="0" err="1" smtClean="0"/>
              <a:t>vaste</a:t>
            </a:r>
            <a:r>
              <a:rPr lang="en-US" dirty="0" smtClean="0"/>
              <a:t> interval of </a:t>
            </a:r>
            <a:r>
              <a:rPr lang="en-US" dirty="0" err="1" smtClean="0"/>
              <a:t>er</a:t>
            </a:r>
            <a:r>
              <a:rPr lang="en-US" dirty="0" smtClean="0"/>
              <a:t> data is</a:t>
            </a:r>
          </a:p>
          <a:p>
            <a:pPr lvl="1"/>
            <a:r>
              <a:rPr lang="en-US" dirty="0" err="1" smtClean="0"/>
              <a:t>Nadeel</a:t>
            </a:r>
            <a:r>
              <a:rPr lang="en-US" dirty="0" smtClean="0"/>
              <a:t>: </a:t>
            </a:r>
            <a:r>
              <a:rPr lang="en-US" dirty="0" err="1" smtClean="0"/>
              <a:t>veel</a:t>
            </a:r>
            <a:r>
              <a:rPr lang="en-US" dirty="0" smtClean="0"/>
              <a:t> </a:t>
            </a:r>
            <a:r>
              <a:rPr lang="en-US" dirty="0" err="1" smtClean="0"/>
              <a:t>overbodige</a:t>
            </a:r>
            <a:r>
              <a:rPr lang="en-US" dirty="0" smtClean="0"/>
              <a:t> requests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1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108</a:t>
            </a:fld>
            <a:endParaRPr lang="nl-NL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042" y="1856295"/>
            <a:ext cx="285750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9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Technieken</a:t>
            </a:r>
            <a:r>
              <a:rPr lang="en-US" dirty="0" smtClean="0"/>
              <a:t> – long polling 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963" y="930056"/>
            <a:ext cx="8572500" cy="5349974"/>
          </a:xfrm>
        </p:spPr>
        <p:txBody>
          <a:bodyPr/>
          <a:lstStyle/>
          <a:p>
            <a:r>
              <a:rPr lang="en-US" dirty="0" smtClean="0"/>
              <a:t>Long-polling </a:t>
            </a:r>
            <a:r>
              <a:rPr lang="en-US" dirty="0"/>
              <a:t>aka </a:t>
            </a:r>
            <a:r>
              <a:rPr lang="en-US" i="1" dirty="0"/>
              <a:t>hanging </a:t>
            </a:r>
            <a:r>
              <a:rPr lang="en-US" i="1" dirty="0" smtClean="0"/>
              <a:t>GET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browser </a:t>
            </a:r>
            <a:r>
              <a:rPr lang="en-US" dirty="0" err="1" smtClean="0"/>
              <a:t>doet</a:t>
            </a:r>
            <a:r>
              <a:rPr lang="en-US" dirty="0"/>
              <a:t> request (XHR of &lt;script/&gt;-</a:t>
            </a:r>
            <a:r>
              <a:rPr lang="en-US" dirty="0" smtClean="0"/>
              <a:t>tag met </a:t>
            </a:r>
            <a:r>
              <a:rPr lang="en-US" dirty="0" smtClean="0">
                <a:hlinkClick r:id="rId3"/>
              </a:rPr>
              <a:t>JSONP </a:t>
            </a:r>
            <a:r>
              <a:rPr lang="en-US" dirty="0" smtClean="0"/>
              <a:t>response)</a:t>
            </a:r>
          </a:p>
          <a:p>
            <a:pPr lvl="1"/>
            <a:r>
              <a:rPr lang="en-US" dirty="0" smtClean="0"/>
              <a:t>s</a:t>
            </a:r>
            <a:r>
              <a:rPr lang="nl-NL" dirty="0" err="1" smtClean="0"/>
              <a:t>erver</a:t>
            </a:r>
            <a:r>
              <a:rPr lang="nl-NL" dirty="0" smtClean="0"/>
              <a:t> houdt deze net zo lang open tot er data is</a:t>
            </a:r>
          </a:p>
          <a:p>
            <a:pPr lvl="1"/>
            <a:r>
              <a:rPr lang="en-US" dirty="0" smtClean="0"/>
              <a:t>Na response </a:t>
            </a:r>
            <a:r>
              <a:rPr lang="en-US" dirty="0" err="1" smtClean="0"/>
              <a:t>stuurt</a:t>
            </a:r>
            <a:r>
              <a:rPr lang="en-US" dirty="0" smtClean="0"/>
              <a:t> de browser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b="1" dirty="0" err="1" smtClean="0"/>
              <a:t>nieuw</a:t>
            </a:r>
            <a:r>
              <a:rPr lang="en-US" b="1" dirty="0" smtClean="0"/>
              <a:t>  request</a:t>
            </a:r>
          </a:p>
          <a:p>
            <a:pPr lvl="2"/>
            <a:r>
              <a:rPr lang="en-US" dirty="0" err="1" smtClean="0"/>
              <a:t>Dus</a:t>
            </a:r>
            <a:r>
              <a:rPr lang="en-US" dirty="0" smtClean="0"/>
              <a:t> 1 </a:t>
            </a:r>
            <a:r>
              <a:rPr lang="en-US" dirty="0" err="1" smtClean="0"/>
              <a:t>connectie</a:t>
            </a:r>
            <a:r>
              <a:rPr lang="en-US" dirty="0" smtClean="0"/>
              <a:t> per push </a:t>
            </a:r>
            <a:r>
              <a:rPr lang="en-US" dirty="0" err="1" smtClean="0"/>
              <a:t>msg</a:t>
            </a:r>
            <a:endParaRPr lang="en-US" dirty="0" smtClean="0"/>
          </a:p>
          <a:p>
            <a:pPr lvl="1"/>
            <a:r>
              <a:rPr lang="en-US" dirty="0" err="1" smtClean="0"/>
              <a:t>Nadelen</a:t>
            </a:r>
            <a:r>
              <a:rPr lang="en-US" dirty="0" smtClean="0"/>
              <a:t>: </a:t>
            </a:r>
          </a:p>
          <a:p>
            <a:pPr lvl="2"/>
            <a:r>
              <a:rPr lang="en-US" dirty="0" err="1" smtClean="0"/>
              <a:t>complexe</a:t>
            </a:r>
            <a:r>
              <a:rPr lang="en-US" dirty="0" smtClean="0"/>
              <a:t> client code</a:t>
            </a:r>
          </a:p>
          <a:p>
            <a:pPr lvl="2"/>
            <a:r>
              <a:rPr lang="en-US" dirty="0" smtClean="0"/>
              <a:t>extra server resources</a:t>
            </a:r>
          </a:p>
          <a:p>
            <a:pPr lvl="3"/>
            <a:r>
              <a:rPr lang="en-US" dirty="0" err="1" smtClean="0"/>
              <a:t>Veel</a:t>
            </a:r>
            <a:r>
              <a:rPr lang="en-US" dirty="0" smtClean="0"/>
              <a:t> </a:t>
            </a:r>
            <a:r>
              <a:rPr lang="en-US" i="1" dirty="0" err="1" smtClean="0"/>
              <a:t>langlopende</a:t>
            </a:r>
            <a:r>
              <a:rPr lang="en-US" i="1" dirty="0" smtClean="0"/>
              <a:t> </a:t>
            </a:r>
            <a:r>
              <a:rPr lang="en-US" dirty="0" err="1" smtClean="0"/>
              <a:t>connecties</a:t>
            </a:r>
            <a:r>
              <a:rPr lang="en-US" dirty="0" smtClean="0"/>
              <a:t> [&amp;threads]</a:t>
            </a:r>
          </a:p>
          <a:p>
            <a:pPr lvl="3"/>
            <a:r>
              <a:rPr lang="en-US" dirty="0" err="1" smtClean="0"/>
              <a:t>Komt</a:t>
            </a:r>
            <a:r>
              <a:rPr lang="en-US" dirty="0" smtClean="0"/>
              <a:t> </a:t>
            </a:r>
            <a:r>
              <a:rPr lang="en-US" i="1" dirty="0" err="1" smtClean="0"/>
              <a:t>bovenop</a:t>
            </a:r>
            <a:r>
              <a:rPr lang="en-US" dirty="0" smtClean="0"/>
              <a:t> </a:t>
            </a:r>
            <a:r>
              <a:rPr lang="en-US" dirty="0" err="1" smtClean="0"/>
              <a:t>standaard</a:t>
            </a:r>
            <a:r>
              <a:rPr lang="en-US" dirty="0" smtClean="0"/>
              <a:t> </a:t>
            </a:r>
            <a:r>
              <a:rPr lang="en-US" dirty="0" err="1" smtClean="0"/>
              <a:t>connecties</a:t>
            </a:r>
            <a:endParaRPr lang="en-US" dirty="0" smtClean="0"/>
          </a:p>
          <a:p>
            <a:pPr lvl="2"/>
            <a:r>
              <a:rPr lang="en-US" dirty="0" smtClean="0"/>
              <a:t>proxy &amp; OS/middleware timeouts</a:t>
            </a:r>
          </a:p>
          <a:p>
            <a:pPr lvl="2"/>
            <a:r>
              <a:rPr lang="en-US" dirty="0"/>
              <a:t>XSS/CORS security </a:t>
            </a:r>
            <a:r>
              <a:rPr lang="en-US" dirty="0" smtClean="0"/>
              <a:t>hazard!</a:t>
            </a:r>
          </a:p>
          <a:p>
            <a:pPr lvl="1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109</a:t>
            </a:fld>
            <a:endParaRPr lang="nl-NL"/>
          </a:p>
        </p:txBody>
      </p:sp>
      <p:pic>
        <p:nvPicPr>
          <p:cNvPr id="2050" name="Picture 2" descr="C:\Users\Pretzel\workspace\websockets\slides\images\HttpLongPolling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487" y="2406860"/>
            <a:ext cx="322897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15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 per </a:t>
            </a:r>
            <a:r>
              <a:rPr lang="en-US" dirty="0" err="1" smtClean="0"/>
              <a:t>onderwerp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pPr lvl="1"/>
            <a:endParaRPr lang="en-US" dirty="0" smtClean="0"/>
          </a:p>
          <a:p>
            <a:r>
              <a:rPr lang="en-US" dirty="0" err="1" smtClean="0"/>
              <a:t>Leerdoelen</a:t>
            </a:r>
            <a:endParaRPr lang="en-US" dirty="0"/>
          </a:p>
          <a:p>
            <a:r>
              <a:rPr lang="en-US" dirty="0"/>
              <a:t>Demo</a:t>
            </a:r>
          </a:p>
          <a:p>
            <a:r>
              <a:rPr lang="en-US" dirty="0" err="1" smtClean="0"/>
              <a:t>Theorie</a:t>
            </a:r>
            <a:r>
              <a:rPr lang="en-US" dirty="0" smtClean="0"/>
              <a:t> &amp; code</a:t>
            </a:r>
            <a:endParaRPr lang="en-US" dirty="0"/>
          </a:p>
          <a:p>
            <a:r>
              <a:rPr lang="en-US" dirty="0" smtClean="0"/>
              <a:t>Hands-on lab</a:t>
            </a:r>
            <a:endParaRPr lang="en-US" dirty="0"/>
          </a:p>
          <a:p>
            <a:r>
              <a:rPr lang="en-US" dirty="0" err="1"/>
              <a:t>Evaluatie</a:t>
            </a:r>
            <a:r>
              <a:rPr lang="en-US" dirty="0"/>
              <a:t> </a:t>
            </a:r>
            <a:r>
              <a:rPr lang="en-US" dirty="0" err="1" smtClean="0"/>
              <a:t>leerdoelen</a:t>
            </a:r>
            <a:r>
              <a:rPr lang="en-US" dirty="0" smtClean="0"/>
              <a:t> &amp; pop quiz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O.d.z</a:t>
            </a:r>
            <a:r>
              <a:rPr lang="en-US" dirty="0" smtClean="0"/>
              <a:t>. “</a:t>
            </a:r>
            <a:r>
              <a:rPr lang="en-US" dirty="0" err="1" smtClean="0"/>
              <a:t>Hedzer</a:t>
            </a:r>
            <a:r>
              <a:rPr lang="en-US" dirty="0" smtClean="0"/>
              <a:t> </a:t>
            </a:r>
            <a:r>
              <a:rPr lang="en-US" dirty="0" err="1" smtClean="0"/>
              <a:t>heeft</a:t>
            </a:r>
            <a:r>
              <a:rPr lang="en-US" dirty="0" smtClean="0"/>
              <a:t> </a:t>
            </a:r>
            <a:r>
              <a:rPr lang="en-US" dirty="0" err="1" smtClean="0"/>
              <a:t>ook</a:t>
            </a:r>
            <a:r>
              <a:rPr lang="en-US" dirty="0" smtClean="0"/>
              <a:t> </a:t>
            </a:r>
            <a:r>
              <a:rPr lang="en-US" dirty="0" err="1" smtClean="0"/>
              <a:t>eens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cursus</a:t>
            </a:r>
            <a:r>
              <a:rPr lang="en-US" dirty="0" smtClean="0"/>
              <a:t> </a:t>
            </a:r>
            <a:r>
              <a:rPr lang="en-US" dirty="0" err="1" smtClean="0"/>
              <a:t>gevolgd</a:t>
            </a:r>
            <a:r>
              <a:rPr lang="en-US" dirty="0" smtClean="0"/>
              <a:t>:” </a:t>
            </a:r>
            <a:r>
              <a:rPr lang="en-US" dirty="0" err="1" smtClean="0"/>
              <a:t>doorspekt</a:t>
            </a:r>
            <a:r>
              <a:rPr lang="en-US" dirty="0" smtClean="0"/>
              <a:t> met </a:t>
            </a:r>
            <a:r>
              <a:rPr lang="en-US" dirty="0" err="1" smtClean="0"/>
              <a:t>werkvormen</a:t>
            </a:r>
            <a:endParaRPr lang="en-US" dirty="0" smtClean="0"/>
          </a:p>
          <a:p>
            <a:pPr lvl="1"/>
            <a:r>
              <a:rPr lang="en-US" dirty="0" err="1" smtClean="0"/>
              <a:t>Laat</a:t>
            </a:r>
            <a:r>
              <a:rPr lang="en-US" dirty="0" smtClean="0"/>
              <a:t> </a:t>
            </a:r>
            <a:r>
              <a:rPr lang="en-US" dirty="0" err="1" smtClean="0"/>
              <a:t>weten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het </a:t>
            </a:r>
            <a:r>
              <a:rPr lang="en-US" dirty="0" err="1" smtClean="0"/>
              <a:t>afleidt</a:t>
            </a:r>
            <a:r>
              <a:rPr lang="en-US" dirty="0" smtClean="0"/>
              <a:t> van </a:t>
            </a:r>
            <a:r>
              <a:rPr lang="en-US" dirty="0" err="1" smtClean="0"/>
              <a:t>waar</a:t>
            </a:r>
            <a:r>
              <a:rPr lang="en-US" dirty="0" smtClean="0"/>
              <a:t> het om </a:t>
            </a:r>
            <a:r>
              <a:rPr lang="en-US" dirty="0" err="1" smtClean="0"/>
              <a:t>gaat</a:t>
            </a:r>
            <a:r>
              <a:rPr lang="en-US" dirty="0" smtClean="0"/>
              <a:t>!</a:t>
            </a:r>
            <a:endParaRPr lang="nl-NL" dirty="0"/>
          </a:p>
          <a:p>
            <a:pPr marL="0" indent="0">
              <a:buNone/>
            </a:pPr>
            <a:endParaRPr lang="nl-NL" b="1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11</a:t>
            </a:fld>
            <a:endParaRPr lang="nl-NL"/>
          </a:p>
        </p:txBody>
      </p:sp>
      <p:pic>
        <p:nvPicPr>
          <p:cNvPr id="4098" name="Picture 2" descr="http://sd.keepcalm-o-matic.co.uk/i/keep-calm-and-format-c-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756" y="1"/>
            <a:ext cx="2016244" cy="235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55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Technieken</a:t>
            </a:r>
            <a:r>
              <a:rPr lang="en-US" dirty="0" smtClean="0"/>
              <a:t> – HTTP streaming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 Streaming: </a:t>
            </a:r>
          </a:p>
          <a:p>
            <a:pPr lvl="1"/>
            <a:r>
              <a:rPr lang="en-US" dirty="0" smtClean="0"/>
              <a:t>browser </a:t>
            </a:r>
            <a:r>
              <a:rPr lang="en-US" dirty="0" err="1" smtClean="0"/>
              <a:t>opent</a:t>
            </a:r>
            <a:r>
              <a:rPr lang="en-US" dirty="0" smtClean="0"/>
              <a:t> 1x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verbinding</a:t>
            </a:r>
            <a:endParaRPr lang="en-US" dirty="0"/>
          </a:p>
          <a:p>
            <a:pPr lvl="1"/>
            <a:r>
              <a:rPr lang="en-US" dirty="0" smtClean="0"/>
              <a:t>Server </a:t>
            </a:r>
            <a:r>
              <a:rPr lang="en-US" dirty="0" err="1" smtClean="0"/>
              <a:t>stuurt</a:t>
            </a:r>
            <a:r>
              <a:rPr lang="en-US" dirty="0" smtClean="0"/>
              <a:t> data </a:t>
            </a:r>
            <a:r>
              <a:rPr lang="en-US" dirty="0" err="1" smtClean="0"/>
              <a:t>wanneer</a:t>
            </a:r>
            <a:r>
              <a:rPr lang="en-US" dirty="0" smtClean="0"/>
              <a:t> </a:t>
            </a:r>
            <a:r>
              <a:rPr lang="en-US" dirty="0" err="1" smtClean="0"/>
              <a:t>dat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is</a:t>
            </a:r>
          </a:p>
          <a:p>
            <a:pPr lvl="1"/>
            <a:r>
              <a:rPr lang="en-US" dirty="0" err="1" smtClean="0"/>
              <a:t>Verbinding</a:t>
            </a:r>
            <a:r>
              <a:rPr lang="en-US" dirty="0" smtClean="0"/>
              <a:t> </a:t>
            </a:r>
            <a:r>
              <a:rPr lang="en-US" dirty="0" err="1" smtClean="0"/>
              <a:t>blijft</a:t>
            </a:r>
            <a:r>
              <a:rPr lang="en-US" dirty="0" smtClean="0"/>
              <a:t> open</a:t>
            </a:r>
          </a:p>
          <a:p>
            <a:pPr lvl="1"/>
            <a:r>
              <a:rPr lang="en-US" dirty="0" err="1" smtClean="0"/>
              <a:t>Nadelen</a:t>
            </a:r>
            <a:r>
              <a:rPr lang="en-US" dirty="0" smtClean="0"/>
              <a:t>:</a:t>
            </a:r>
          </a:p>
          <a:p>
            <a:pPr lvl="2"/>
            <a:r>
              <a:rPr lang="en-US" dirty="0" err="1" smtClean="0"/>
              <a:t>Onbetrouwbaar</a:t>
            </a:r>
            <a:endParaRPr lang="en-US" dirty="0" smtClean="0"/>
          </a:p>
          <a:p>
            <a:pPr lvl="2"/>
            <a:r>
              <a:rPr lang="en-US" dirty="0" err="1" smtClean="0"/>
              <a:t>Niet</a:t>
            </a:r>
            <a:r>
              <a:rPr lang="en-US" dirty="0" smtClean="0"/>
              <a:t> cross-browser</a:t>
            </a:r>
          </a:p>
          <a:p>
            <a:pPr lvl="2"/>
            <a:r>
              <a:rPr lang="en-US" dirty="0" err="1" smtClean="0"/>
              <a:t>Complexe</a:t>
            </a:r>
            <a:r>
              <a:rPr lang="en-US" dirty="0" smtClean="0"/>
              <a:t> client code </a:t>
            </a:r>
            <a:r>
              <a:rPr lang="en-US" dirty="0" err="1" smtClean="0"/>
              <a:t>nodig</a:t>
            </a:r>
            <a:endParaRPr lang="en-US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110</a:t>
            </a:fld>
            <a:endParaRPr lang="nl-NL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488" y="1114815"/>
            <a:ext cx="322897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19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Technieken</a:t>
            </a:r>
            <a:r>
              <a:rPr lang="en-US" dirty="0" smtClean="0"/>
              <a:t> – HTTP streaming via </a:t>
            </a:r>
            <a:r>
              <a:rPr lang="en-US" dirty="0" err="1" smtClean="0"/>
              <a:t>iframe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 Streaming </a:t>
            </a:r>
            <a:r>
              <a:rPr lang="en-US" dirty="0" err="1" smtClean="0"/>
              <a:t>implementatie-optie</a:t>
            </a:r>
            <a:r>
              <a:rPr lang="en-US" dirty="0" smtClean="0"/>
              <a:t> 1:</a:t>
            </a:r>
          </a:p>
          <a:p>
            <a:pPr lvl="1"/>
            <a:r>
              <a:rPr lang="en-US" dirty="0"/>
              <a:t>hidden </a:t>
            </a:r>
            <a:r>
              <a:rPr lang="en-US" dirty="0" err="1" smtClean="0"/>
              <a:t>iframe</a:t>
            </a:r>
            <a:endParaRPr lang="en-US" dirty="0"/>
          </a:p>
          <a:p>
            <a:pPr lvl="2"/>
            <a:r>
              <a:rPr lang="en-US" dirty="0"/>
              <a:t>chunked </a:t>
            </a:r>
            <a:r>
              <a:rPr lang="en-US" dirty="0" smtClean="0"/>
              <a:t>block data – “</a:t>
            </a:r>
            <a:r>
              <a:rPr lang="en-US" i="1" dirty="0" smtClean="0"/>
              <a:t>forever frame</a:t>
            </a:r>
            <a:r>
              <a:rPr lang="en-US" dirty="0" smtClean="0"/>
              <a:t>”</a:t>
            </a:r>
            <a:endParaRPr lang="en-US" dirty="0"/>
          </a:p>
          <a:p>
            <a:pPr lvl="2"/>
            <a:r>
              <a:rPr lang="en-US" dirty="0" smtClean="0"/>
              <a:t>Response </a:t>
            </a:r>
            <a:r>
              <a:rPr lang="en-US" dirty="0" err="1" smtClean="0"/>
              <a:t>bevat</a:t>
            </a:r>
            <a:r>
              <a:rPr lang="en-US" dirty="0" smtClean="0"/>
              <a:t> &lt;script</a:t>
            </a:r>
            <a:r>
              <a:rPr lang="en-US" dirty="0"/>
              <a:t>/&gt; </a:t>
            </a:r>
            <a:r>
              <a:rPr lang="en-US" dirty="0" smtClean="0"/>
              <a:t>per push-</a:t>
            </a:r>
            <a:r>
              <a:rPr lang="en-US" dirty="0" err="1" smtClean="0"/>
              <a:t>bericht</a:t>
            </a:r>
            <a:r>
              <a:rPr lang="en-US" dirty="0" smtClean="0"/>
              <a:t>; JSONP</a:t>
            </a:r>
            <a:endParaRPr lang="en-US" dirty="0"/>
          </a:p>
          <a:p>
            <a:pPr lvl="2"/>
            <a:r>
              <a:rPr lang="en-US" dirty="0" smtClean="0"/>
              <a:t>1-2kB </a:t>
            </a:r>
            <a:r>
              <a:rPr lang="en-US" dirty="0" err="1" smtClean="0"/>
              <a:t>initiele</a:t>
            </a:r>
            <a:r>
              <a:rPr lang="en-US" dirty="0" smtClean="0"/>
              <a:t> padding </a:t>
            </a:r>
            <a:r>
              <a:rPr lang="en-US" dirty="0" err="1" smtClean="0"/>
              <a:t>nodig</a:t>
            </a:r>
            <a:r>
              <a:rPr lang="en-US" dirty="0" smtClean="0"/>
              <a:t> (</a:t>
            </a:r>
            <a:r>
              <a:rPr lang="en-US" dirty="0" err="1" smtClean="0"/>
              <a:t>spaties</a:t>
            </a:r>
            <a:r>
              <a:rPr lang="en-US" dirty="0" smtClean="0"/>
              <a:t>) </a:t>
            </a:r>
            <a:r>
              <a:rPr lang="en-US" dirty="0" err="1" smtClean="0"/>
              <a:t>vanwege</a:t>
            </a:r>
            <a:r>
              <a:rPr lang="en-US" dirty="0" smtClean="0"/>
              <a:t> buffering</a:t>
            </a:r>
            <a:endParaRPr lang="en-US" dirty="0"/>
          </a:p>
          <a:p>
            <a:pPr lvl="2"/>
            <a:r>
              <a:rPr lang="en-US" dirty="0" err="1" smtClean="0"/>
              <a:t>Geen</a:t>
            </a:r>
            <a:r>
              <a:rPr lang="en-US" dirty="0" smtClean="0"/>
              <a:t> </a:t>
            </a:r>
            <a:r>
              <a:rPr lang="en-US" dirty="0" err="1" smtClean="0"/>
              <a:t>betrouwbare</a:t>
            </a:r>
            <a:r>
              <a:rPr lang="en-US" dirty="0" smtClean="0"/>
              <a:t> error handling</a:t>
            </a:r>
          </a:p>
          <a:p>
            <a:pPr lvl="2"/>
            <a:r>
              <a:rPr lang="en-US" dirty="0" err="1" smtClean="0"/>
              <a:t>Geen</a:t>
            </a:r>
            <a:r>
              <a:rPr lang="en-US" dirty="0" smtClean="0"/>
              <a:t> state tracking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3428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Technieken</a:t>
            </a:r>
            <a:r>
              <a:rPr lang="en-US" dirty="0" smtClean="0"/>
              <a:t> – HTTP streaming via XHR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 Streaming </a:t>
            </a:r>
            <a:r>
              <a:rPr lang="en-US" dirty="0" err="1" smtClean="0"/>
              <a:t>implementatie-optie</a:t>
            </a:r>
            <a:r>
              <a:rPr lang="en-US" dirty="0" smtClean="0"/>
              <a:t> 2:</a:t>
            </a:r>
          </a:p>
          <a:p>
            <a:pPr lvl="1"/>
            <a:r>
              <a:rPr lang="en-US" dirty="0" smtClean="0"/>
              <a:t>XHR</a:t>
            </a:r>
          </a:p>
          <a:p>
            <a:pPr lvl="2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multipart/x-mixed-replace</a:t>
            </a:r>
            <a:r>
              <a:rPr lang="en-US" dirty="0" smtClean="0"/>
              <a:t> </a:t>
            </a:r>
            <a:r>
              <a:rPr lang="en-US" dirty="0"/>
              <a:t>response per </a:t>
            </a:r>
            <a:r>
              <a:rPr lang="en-US" dirty="0" smtClean="0"/>
              <a:t>push</a:t>
            </a:r>
          </a:p>
          <a:p>
            <a:pPr lvl="3"/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onreadystatechange</a:t>
            </a:r>
            <a:r>
              <a:rPr lang="en-US" dirty="0" smtClean="0"/>
              <a:t> callback per push-</a:t>
            </a:r>
            <a:r>
              <a:rPr lang="en-US" dirty="0" err="1" smtClean="0"/>
              <a:t>bericht</a:t>
            </a:r>
            <a:endParaRPr lang="en-US" dirty="0"/>
          </a:p>
          <a:p>
            <a:pPr lvl="2"/>
            <a:r>
              <a:rPr lang="en-US" dirty="0" smtClean="0"/>
              <a:t>of: </a:t>
            </a:r>
            <a:r>
              <a:rPr lang="en-US" dirty="0"/>
              <a:t>custom encoding; </a:t>
            </a:r>
            <a:r>
              <a:rPr lang="en-US" dirty="0" err="1" smtClean="0"/>
              <a:t>zelf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onreadystatechange</a:t>
            </a:r>
            <a:r>
              <a:rPr lang="en-US" dirty="0" smtClean="0"/>
              <a:t>-data </a:t>
            </a:r>
            <a:r>
              <a:rPr lang="en-US" dirty="0" err="1" smtClean="0"/>
              <a:t>parsen</a:t>
            </a:r>
            <a:r>
              <a:rPr lang="en-US" dirty="0" smtClean="0"/>
              <a:t> per </a:t>
            </a:r>
            <a:r>
              <a:rPr lang="en-US" dirty="0" err="1" smtClean="0"/>
              <a:t>ontvangen</a:t>
            </a:r>
            <a:r>
              <a:rPr lang="en-US" dirty="0" smtClean="0"/>
              <a:t> datagram</a:t>
            </a:r>
            <a:endParaRPr lang="en-US" dirty="0"/>
          </a:p>
          <a:p>
            <a:pPr lvl="2"/>
            <a:r>
              <a:rPr lang="en-US" dirty="0" err="1" smtClean="0"/>
              <a:t>Werkt</a:t>
            </a:r>
            <a:r>
              <a:rPr lang="en-US" dirty="0" smtClean="0"/>
              <a:t> </a:t>
            </a:r>
            <a:r>
              <a:rPr lang="en-US" dirty="0" err="1" smtClean="0"/>
              <a:t>niet</a:t>
            </a:r>
            <a:r>
              <a:rPr lang="en-US" dirty="0" smtClean="0"/>
              <a:t> </a:t>
            </a:r>
            <a:r>
              <a:rPr lang="en-US" dirty="0" err="1" smtClean="0"/>
              <a:t>onder</a:t>
            </a:r>
            <a:r>
              <a:rPr lang="en-US" dirty="0" smtClean="0"/>
              <a:t> </a:t>
            </a:r>
            <a:r>
              <a:rPr lang="en-US" dirty="0" err="1" smtClean="0"/>
              <a:t>WebKit</a:t>
            </a:r>
            <a:r>
              <a:rPr lang="en-US" dirty="0" smtClean="0"/>
              <a:t> (Safari, ex-Cr)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217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Technieken</a:t>
            </a:r>
            <a:r>
              <a:rPr lang="en-US" dirty="0" smtClean="0"/>
              <a:t> - JSONP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2005</a:t>
            </a:r>
          </a:p>
          <a:p>
            <a:r>
              <a:rPr lang="en-US" dirty="0" smtClean="0"/>
              <a:t>JSONP</a:t>
            </a:r>
            <a:r>
              <a:rPr lang="en-US" dirty="0"/>
              <a:t>: JSON with </a:t>
            </a:r>
            <a:r>
              <a:rPr lang="en-US" dirty="0" smtClean="0"/>
              <a:t>Padding / Prefix</a:t>
            </a:r>
          </a:p>
          <a:p>
            <a:r>
              <a:rPr lang="en-US" dirty="0" err="1" smtClean="0"/>
              <a:t>Geen</a:t>
            </a:r>
            <a:r>
              <a:rPr lang="en-US" dirty="0" smtClean="0"/>
              <a:t> CORS </a:t>
            </a:r>
            <a:r>
              <a:rPr lang="en-US" dirty="0" err="1" smtClean="0"/>
              <a:t>vlag</a:t>
            </a:r>
            <a:r>
              <a:rPr lang="en-US" dirty="0" smtClean="0"/>
              <a:t> </a:t>
            </a:r>
            <a:r>
              <a:rPr lang="en-US" dirty="0" err="1" smtClean="0"/>
              <a:t>nodig</a:t>
            </a:r>
            <a:r>
              <a:rPr lang="en-US" dirty="0" smtClean="0"/>
              <a:t> op &lt;</a:t>
            </a:r>
            <a:r>
              <a:rPr lang="en-US" dirty="0"/>
              <a:t>s</a:t>
            </a:r>
            <a:r>
              <a:rPr lang="en-US" dirty="0" smtClean="0"/>
              <a:t>cript/&gt; tags</a:t>
            </a:r>
          </a:p>
          <a:p>
            <a:r>
              <a:rPr lang="en-US" dirty="0" smtClean="0"/>
              <a:t>HTML:</a:t>
            </a:r>
            <a:br>
              <a:rPr lang="en-US" dirty="0" smtClean="0"/>
            </a:b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script type="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application/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javascript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b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="http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://host/users/1234?jsonp=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myCallback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b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&lt;/script&gt;</a:t>
            </a:r>
          </a:p>
          <a:p>
            <a:r>
              <a:rPr lang="en-US" sz="1600" dirty="0" err="1" smtClean="0"/>
              <a:t>Bouw</a:t>
            </a:r>
            <a:r>
              <a:rPr lang="en-US" sz="1600" dirty="0" smtClean="0"/>
              <a:t> </a:t>
            </a:r>
            <a:r>
              <a:rPr lang="en-US" sz="1600" dirty="0" err="1" smtClean="0"/>
              <a:t>dynamisch</a:t>
            </a:r>
            <a:r>
              <a:rPr lang="en-US" sz="1600" dirty="0" smtClean="0"/>
              <a:t> op: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$("body").append($("&lt;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script/&gt;",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}))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smtClean="0"/>
              <a:t>Response</a:t>
            </a:r>
            <a:r>
              <a:rPr lang="en-US" sz="1600" dirty="0"/>
              <a:t>: </a:t>
            </a:r>
            <a:br>
              <a:rPr lang="en-US" sz="1600" dirty="0"/>
            </a:b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myCallback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({"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Name":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“Bar",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"Id": 1234,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“Salary": 30000});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Voorloper</a:t>
            </a:r>
            <a:r>
              <a:rPr lang="en-US" dirty="0" smtClean="0"/>
              <a:t> XHR</a:t>
            </a:r>
          </a:p>
          <a:p>
            <a:r>
              <a:rPr lang="en-US" dirty="0" smtClean="0"/>
              <a:t>Security issues!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907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Nadelen</a:t>
            </a:r>
            <a:r>
              <a:rPr lang="en-US" dirty="0" smtClean="0"/>
              <a:t> </a:t>
            </a:r>
            <a:r>
              <a:rPr lang="en-US" dirty="0" err="1" smtClean="0"/>
              <a:t>t.o.v</a:t>
            </a:r>
            <a:r>
              <a:rPr lang="en-US" dirty="0" smtClean="0"/>
              <a:t>. </a:t>
            </a:r>
            <a:r>
              <a:rPr lang="en-US" dirty="0" err="1" smtClean="0"/>
              <a:t>WebSockets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Extra </a:t>
            </a:r>
            <a:r>
              <a:rPr lang="nl-NL" dirty="0"/>
              <a:t>TCP </a:t>
            </a:r>
            <a:r>
              <a:rPr lang="nl-NL" dirty="0" smtClean="0"/>
              <a:t>connectie</a:t>
            </a:r>
          </a:p>
          <a:p>
            <a:pPr lvl="1"/>
            <a:r>
              <a:rPr lang="en-US" dirty="0" err="1" smtClean="0"/>
              <a:t>Voor</a:t>
            </a:r>
            <a:r>
              <a:rPr lang="en-US" dirty="0" smtClean="0"/>
              <a:t> full duplex </a:t>
            </a:r>
            <a:r>
              <a:rPr lang="en-US" dirty="0" err="1" smtClean="0"/>
              <a:t>zelfs</a:t>
            </a:r>
            <a:r>
              <a:rPr lang="en-US" dirty="0" smtClean="0"/>
              <a:t> twee</a:t>
            </a:r>
            <a:endParaRPr lang="nl-NL" dirty="0"/>
          </a:p>
          <a:p>
            <a:r>
              <a:rPr lang="nl-NL" dirty="0" smtClean="0"/>
              <a:t>HTTP </a:t>
            </a:r>
            <a:r>
              <a:rPr lang="nl-NL" dirty="0"/>
              <a:t>header overhead (2 vs. &gt;=40B, vaak&gt;2kB) </a:t>
            </a:r>
            <a:endParaRPr lang="nl-NL" dirty="0" smtClean="0"/>
          </a:p>
          <a:p>
            <a:r>
              <a:rPr lang="nl-NL" dirty="0" smtClean="0"/>
              <a:t>Hogere </a:t>
            </a:r>
            <a:r>
              <a:rPr lang="nl-NL" dirty="0" err="1" smtClean="0"/>
              <a:t>latency</a:t>
            </a:r>
            <a:r>
              <a:rPr lang="nl-NL" dirty="0" smtClean="0"/>
              <a:t> </a:t>
            </a:r>
            <a:r>
              <a:rPr lang="nl-NL" dirty="0"/>
              <a:t>(1:3)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631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Evaluatie</a:t>
            </a:r>
            <a:r>
              <a:rPr lang="en-US" dirty="0" smtClean="0"/>
              <a:t> </a:t>
            </a:r>
            <a:r>
              <a:rPr lang="en-US" dirty="0" err="1" smtClean="0"/>
              <a:t>leerdoelen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115</a:t>
            </a:fld>
            <a:endParaRPr lang="nl-NL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256" y="0"/>
            <a:ext cx="1483743" cy="1528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jdelijke aanduiding voor inhoud 2"/>
          <p:cNvSpPr txBox="1">
            <a:spLocks/>
          </p:cNvSpPr>
          <p:nvPr/>
        </p:nvSpPr>
        <p:spPr bwMode="auto">
          <a:xfrm>
            <a:off x="334963" y="2136041"/>
            <a:ext cx="8572500" cy="2042453"/>
          </a:xfrm>
          <a:prstGeom prst="rect">
            <a:avLst/>
          </a:prstGeom>
          <a:noFill/>
          <a:ln w="635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itchFamily="34" charset="0"/>
              <a:buChar char="−"/>
              <a:defRPr sz="1600">
                <a:solidFill>
                  <a:schemeClr val="tx1"/>
                </a:solidFill>
                <a:latin typeface="+mn-lt"/>
              </a:defRPr>
            </a:lvl2pPr>
            <a:lvl3pPr marL="628650" indent="-180975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itchFamily="34" charset="0"/>
              <a:buChar char="−"/>
              <a:defRPr sz="1600">
                <a:solidFill>
                  <a:schemeClr val="tx1"/>
                </a:solidFill>
                <a:latin typeface="+mn-lt"/>
              </a:defRPr>
            </a:lvl3pPr>
            <a:lvl4pPr marL="809625" indent="-180975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itchFamily="34" charset="0"/>
              <a:buChar char="−"/>
              <a:defRPr sz="1600">
                <a:solidFill>
                  <a:schemeClr val="tx1"/>
                </a:solidFill>
                <a:latin typeface="+mn-lt"/>
              </a:defRPr>
            </a:lvl4pPr>
            <a:lvl5pPr marL="990600" indent="-180975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itchFamily="34" charset="0"/>
              <a:buChar char="−"/>
              <a:defRPr sz="1600">
                <a:solidFill>
                  <a:schemeClr val="tx1"/>
                </a:solidFill>
                <a:latin typeface="+mn-lt"/>
              </a:defRPr>
            </a:lvl5pPr>
            <a:lvl6pPr marL="2519363" indent="-268288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976563" indent="-268288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433763" indent="-268288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890963" indent="-268288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nl-NL" kern="0" dirty="0" smtClean="0"/>
          </a:p>
          <a:p>
            <a:r>
              <a:rPr lang="nl-NL" kern="0" dirty="0" smtClean="0"/>
              <a:t>Inzicht in historie van </a:t>
            </a:r>
            <a:r>
              <a:rPr lang="nl-NL" kern="0" dirty="0" err="1" smtClean="0"/>
              <a:t>Comet</a:t>
            </a:r>
            <a:endParaRPr lang="nl-NL" kern="0" dirty="0" smtClean="0"/>
          </a:p>
          <a:p>
            <a:r>
              <a:rPr lang="nl-NL" kern="0" dirty="0" smtClean="0"/>
              <a:t>De verschillende technieken kunnen benoemen</a:t>
            </a:r>
          </a:p>
          <a:p>
            <a:r>
              <a:rPr lang="nl-NL" kern="0" dirty="0" smtClean="0"/>
              <a:t>Voor- en nadelen kennen</a:t>
            </a:r>
          </a:p>
          <a:p>
            <a:endParaRPr lang="nl-NL" kern="0" dirty="0"/>
          </a:p>
        </p:txBody>
      </p:sp>
    </p:spTree>
    <p:extLst>
      <p:ext uri="{BB962C8B-B14F-4D97-AF65-F5344CB8AC3E}">
        <p14:creationId xmlns:p14="http://schemas.microsoft.com/office/powerpoint/2010/main" val="365762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Evaluatie</a:t>
            </a:r>
            <a:r>
              <a:rPr lang="en-US" dirty="0" smtClean="0"/>
              <a:t> </a:t>
            </a:r>
            <a:r>
              <a:rPr lang="en-US" dirty="0" err="1" smtClean="0"/>
              <a:t>leerdoelen</a:t>
            </a:r>
            <a:r>
              <a:rPr lang="en-US" dirty="0" smtClean="0"/>
              <a:t> - quiz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116</a:t>
            </a:fld>
            <a:endParaRPr lang="nl-NL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256" y="0"/>
            <a:ext cx="1483743" cy="1528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jdelijke aanduiding voor inhoud 2"/>
          <p:cNvSpPr txBox="1">
            <a:spLocks/>
          </p:cNvSpPr>
          <p:nvPr/>
        </p:nvSpPr>
        <p:spPr bwMode="auto">
          <a:xfrm>
            <a:off x="334963" y="1980766"/>
            <a:ext cx="8572500" cy="3350359"/>
          </a:xfrm>
          <a:prstGeom prst="rect">
            <a:avLst/>
          </a:prstGeom>
          <a:noFill/>
          <a:ln w="635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itchFamily="34" charset="0"/>
              <a:buChar char="−"/>
              <a:defRPr sz="1600">
                <a:solidFill>
                  <a:schemeClr val="tx1"/>
                </a:solidFill>
                <a:latin typeface="+mn-lt"/>
              </a:defRPr>
            </a:lvl2pPr>
            <a:lvl3pPr marL="628650" indent="-180975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itchFamily="34" charset="0"/>
              <a:buChar char="−"/>
              <a:defRPr sz="1600">
                <a:solidFill>
                  <a:schemeClr val="tx1"/>
                </a:solidFill>
                <a:latin typeface="+mn-lt"/>
              </a:defRPr>
            </a:lvl3pPr>
            <a:lvl4pPr marL="809625" indent="-180975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itchFamily="34" charset="0"/>
              <a:buChar char="−"/>
              <a:defRPr sz="1600">
                <a:solidFill>
                  <a:schemeClr val="tx1"/>
                </a:solidFill>
                <a:latin typeface="+mn-lt"/>
              </a:defRPr>
            </a:lvl4pPr>
            <a:lvl5pPr marL="990600" indent="-180975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itchFamily="34" charset="0"/>
              <a:buChar char="−"/>
              <a:defRPr sz="1600">
                <a:solidFill>
                  <a:schemeClr val="tx1"/>
                </a:solidFill>
                <a:latin typeface="+mn-lt"/>
              </a:defRPr>
            </a:lvl5pPr>
            <a:lvl6pPr marL="2519363" indent="-268288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976563" indent="-268288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433763" indent="-268288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890963" indent="-268288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>
              <a:buFont typeface="+mj-lt"/>
              <a:buAutoNum type="alphaUcPeriod"/>
            </a:pPr>
            <a:endParaRPr lang="nl-NL" kern="0" dirty="0" smtClean="0"/>
          </a:p>
          <a:p>
            <a:pPr marL="342900" indent="-342900">
              <a:buFont typeface="+mj-lt"/>
              <a:buAutoNum type="alphaUcPeriod"/>
            </a:pPr>
            <a:r>
              <a:rPr lang="nl-NL" kern="0" dirty="0" smtClean="0"/>
              <a:t>Noem </a:t>
            </a:r>
            <a:r>
              <a:rPr lang="nl-NL" kern="0" dirty="0"/>
              <a:t>1 van de andere namen voor </a:t>
            </a:r>
            <a:r>
              <a:rPr lang="nl-NL" kern="0" dirty="0" err="1"/>
              <a:t>Comet</a:t>
            </a:r>
            <a:r>
              <a:rPr lang="nl-NL" kern="0" dirty="0"/>
              <a:t> </a:t>
            </a:r>
          </a:p>
          <a:p>
            <a:pPr marL="342900" indent="-342900">
              <a:buFont typeface="+mj-lt"/>
              <a:buAutoNum type="alphaUcPeriod"/>
            </a:pPr>
            <a:r>
              <a:rPr lang="nl-NL" kern="0" dirty="0"/>
              <a:t>Noem 1 van de implementatiemogelijkheden van </a:t>
            </a:r>
            <a:r>
              <a:rPr lang="nl-NL" kern="0" dirty="0" err="1"/>
              <a:t>Comet</a:t>
            </a:r>
            <a:r>
              <a:rPr lang="nl-NL" kern="0" dirty="0"/>
              <a:t> </a:t>
            </a:r>
          </a:p>
          <a:p>
            <a:pPr marL="342900" indent="-342900">
              <a:buFont typeface="+mj-lt"/>
              <a:buAutoNum type="alphaUcPeriod"/>
            </a:pPr>
            <a:r>
              <a:rPr lang="nl-NL" kern="0" dirty="0"/>
              <a:t>Welke nadelen kleven er aan gebruik van </a:t>
            </a:r>
            <a:r>
              <a:rPr lang="nl-NL" kern="0" dirty="0" err="1"/>
              <a:t>Comet</a:t>
            </a:r>
            <a:r>
              <a:rPr lang="nl-NL" kern="0" dirty="0"/>
              <a:t> technieken</a:t>
            </a:r>
            <a:r>
              <a:rPr lang="nl-NL" kern="0" dirty="0" smtClean="0"/>
              <a:t>?</a:t>
            </a:r>
          </a:p>
          <a:p>
            <a:pPr marL="342900" indent="-342900">
              <a:buFont typeface="+mj-lt"/>
              <a:buAutoNum type="alphaUcPeriod"/>
            </a:pPr>
            <a:r>
              <a:rPr lang="nl-NL" kern="0" dirty="0" smtClean="0"/>
              <a:t>Hoeveel </a:t>
            </a:r>
            <a:r>
              <a:rPr lang="nl-NL" kern="0" dirty="0" err="1" smtClean="0"/>
              <a:t>requests</a:t>
            </a:r>
            <a:r>
              <a:rPr lang="nl-NL" kern="0" dirty="0" smtClean="0"/>
              <a:t> worden </a:t>
            </a:r>
            <a:r>
              <a:rPr lang="nl-NL" kern="0" dirty="0"/>
              <a:t>er </a:t>
            </a:r>
            <a:r>
              <a:rPr lang="nl-NL" kern="0" dirty="0" smtClean="0"/>
              <a:t>gestuurd bij Long-</a:t>
            </a:r>
            <a:r>
              <a:rPr lang="nl-NL" kern="0" dirty="0" err="1" smtClean="0"/>
              <a:t>polling</a:t>
            </a:r>
            <a:r>
              <a:rPr lang="nl-NL" kern="0" dirty="0" smtClean="0"/>
              <a:t>?</a:t>
            </a:r>
          </a:p>
          <a:p>
            <a:pPr marL="342900" indent="-342900">
              <a:buFont typeface="+mj-lt"/>
              <a:buAutoNum type="alphaUcPeriod"/>
            </a:pPr>
            <a:r>
              <a:rPr lang="nl-NL" kern="0" dirty="0" smtClean="0"/>
              <a:t>Waar komt de naam </a:t>
            </a:r>
            <a:r>
              <a:rPr lang="nl-NL" kern="0" dirty="0" err="1" smtClean="0"/>
              <a:t>Comet</a:t>
            </a:r>
            <a:r>
              <a:rPr lang="nl-NL" kern="0" dirty="0" smtClean="0"/>
              <a:t> vandaan?</a:t>
            </a:r>
          </a:p>
          <a:p>
            <a:pPr marL="342900" indent="-342900">
              <a:buFont typeface="+mj-lt"/>
              <a:buAutoNum type="alphaUcPeriod"/>
            </a:pPr>
            <a:r>
              <a:rPr lang="en-US" kern="0" dirty="0" err="1" smtClean="0"/>
              <a:t>Welk</a:t>
            </a:r>
            <a:r>
              <a:rPr lang="en-US" kern="0" dirty="0" smtClean="0"/>
              <a:t> Content-Type </a:t>
            </a:r>
            <a:r>
              <a:rPr lang="en-US" kern="0" dirty="0" err="1" smtClean="0"/>
              <a:t>wordt</a:t>
            </a:r>
            <a:r>
              <a:rPr lang="en-US" kern="0" dirty="0" smtClean="0"/>
              <a:t> </a:t>
            </a:r>
            <a:r>
              <a:rPr lang="en-US" kern="0" dirty="0" err="1" smtClean="0"/>
              <a:t>gebruikt</a:t>
            </a:r>
            <a:r>
              <a:rPr lang="en-US" kern="0" dirty="0" smtClean="0"/>
              <a:t> </a:t>
            </a:r>
            <a:r>
              <a:rPr lang="en-US" kern="0" dirty="0" err="1" smtClean="0"/>
              <a:t>bij</a:t>
            </a:r>
            <a:r>
              <a:rPr lang="en-US" kern="0" dirty="0" smtClean="0"/>
              <a:t> HTTP Streaming via XHR?</a:t>
            </a:r>
          </a:p>
          <a:p>
            <a:pPr marL="342900" indent="-342900">
              <a:buFont typeface="+mj-lt"/>
              <a:buAutoNum type="alphaUcPeriod"/>
            </a:pPr>
            <a:r>
              <a:rPr lang="en-US" kern="0" dirty="0" err="1" smtClean="0"/>
              <a:t>Noem</a:t>
            </a:r>
            <a:r>
              <a:rPr lang="en-US" kern="0" dirty="0" smtClean="0"/>
              <a:t> </a:t>
            </a:r>
            <a:r>
              <a:rPr lang="en-US" kern="0" dirty="0" err="1" smtClean="0"/>
              <a:t>een</a:t>
            </a:r>
            <a:r>
              <a:rPr lang="en-US" kern="0" dirty="0" smtClean="0"/>
              <a:t> </a:t>
            </a:r>
            <a:r>
              <a:rPr lang="en-US" kern="0" dirty="0" err="1" smtClean="0"/>
              <a:t>reden</a:t>
            </a:r>
            <a:r>
              <a:rPr lang="en-US" kern="0" dirty="0" smtClean="0"/>
              <a:t> om polling </a:t>
            </a:r>
            <a:r>
              <a:rPr lang="en-US" kern="0" dirty="0" err="1" smtClean="0"/>
              <a:t>te</a:t>
            </a:r>
            <a:r>
              <a:rPr lang="en-US" kern="0" dirty="0" smtClean="0"/>
              <a:t> </a:t>
            </a:r>
            <a:r>
              <a:rPr lang="en-US" kern="0" dirty="0" err="1" smtClean="0"/>
              <a:t>prefereren</a:t>
            </a:r>
            <a:r>
              <a:rPr lang="en-US" kern="0" dirty="0" smtClean="0"/>
              <a:t> </a:t>
            </a:r>
            <a:r>
              <a:rPr lang="en-US" kern="0" dirty="0" err="1" smtClean="0"/>
              <a:t>boven</a:t>
            </a:r>
            <a:r>
              <a:rPr lang="en-US" kern="0" dirty="0" smtClean="0"/>
              <a:t> long polling</a:t>
            </a:r>
            <a:endParaRPr lang="nl-NL" kern="0" dirty="0"/>
          </a:p>
        </p:txBody>
      </p:sp>
    </p:spTree>
    <p:extLst>
      <p:ext uri="{BB962C8B-B14F-4D97-AF65-F5344CB8AC3E}">
        <p14:creationId xmlns:p14="http://schemas.microsoft.com/office/powerpoint/2010/main" val="183419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the …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117</a:t>
            </a:fld>
            <a:endParaRPr lang="nl-NL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143" y="2879441"/>
            <a:ext cx="1685714" cy="1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5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4543425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Servlet 3.x &amp; JAX-RS 2.0</a:t>
            </a:r>
            <a:endParaRPr lang="en-US" dirty="0"/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… of hoe Comet  in 2009 server </a:t>
            </a:r>
            <a:r>
              <a:rPr lang="en-US" dirty="0"/>
              <a:t>side </a:t>
            </a:r>
            <a:r>
              <a:rPr lang="en-US" dirty="0" err="1"/>
              <a:t>insloeg</a:t>
            </a:r>
            <a:r>
              <a:rPr lang="en-US" dirty="0"/>
              <a:t> in JEE6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53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Leerdoelen</a:t>
            </a:r>
            <a:r>
              <a:rPr lang="en-US" dirty="0" smtClean="0"/>
              <a:t> Servlet 3.x &amp; JAX-RS 2.0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963" y="2136041"/>
            <a:ext cx="8572500" cy="2042453"/>
          </a:xfrm>
          <a:ln w="63500">
            <a:solidFill>
              <a:schemeClr val="tx1"/>
            </a:solidFill>
          </a:ln>
        </p:spPr>
        <p:txBody>
          <a:bodyPr/>
          <a:lstStyle/>
          <a:p>
            <a:endParaRPr lang="nl-NL" dirty="0" smtClean="0"/>
          </a:p>
          <a:p>
            <a:r>
              <a:rPr lang="nl-NL" dirty="0" smtClean="0"/>
              <a:t>Basale </a:t>
            </a:r>
            <a:r>
              <a:rPr lang="nl-NL" dirty="0"/>
              <a:t>kennis van het asynchrone aspect van </a:t>
            </a:r>
            <a:r>
              <a:rPr lang="nl-NL" dirty="0" err="1"/>
              <a:t>Servlet</a:t>
            </a:r>
            <a:r>
              <a:rPr lang="nl-NL" dirty="0"/>
              <a:t> </a:t>
            </a:r>
            <a:r>
              <a:rPr lang="nl-NL" dirty="0" smtClean="0"/>
              <a:t>3.x en JAX-RS 2.0</a:t>
            </a:r>
            <a:endParaRPr lang="nl-NL" dirty="0"/>
          </a:p>
          <a:p>
            <a:r>
              <a:rPr lang="nl-NL" dirty="0" smtClean="0"/>
              <a:t>Praktische </a:t>
            </a:r>
            <a:r>
              <a:rPr lang="nl-NL" dirty="0"/>
              <a:t>ervaring met asynchrone JAX-RS en </a:t>
            </a:r>
            <a:r>
              <a:rPr lang="nl-NL" dirty="0" err="1"/>
              <a:t>Servlets</a:t>
            </a: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119</a:t>
            </a:fld>
            <a:endParaRPr lang="nl-NL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1" r="17266"/>
          <a:stretch/>
        </p:blipFill>
        <p:spPr bwMode="auto">
          <a:xfrm>
            <a:off x="7395533" y="-17253"/>
            <a:ext cx="1725283" cy="159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588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Agenda-</a:t>
            </a:r>
            <a:r>
              <a:rPr lang="en-US" dirty="0" err="1" smtClean="0"/>
              <a:t>onderwerpen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HTML5</a:t>
            </a:r>
            <a:endParaRPr lang="en-US" dirty="0"/>
          </a:p>
          <a:p>
            <a:pPr lvl="1"/>
            <a:r>
              <a:rPr lang="en-US" dirty="0"/>
              <a:t>WebSockets </a:t>
            </a:r>
            <a:endParaRPr lang="en-US" dirty="0" smtClean="0"/>
          </a:p>
          <a:p>
            <a:pPr lvl="1"/>
            <a:r>
              <a:rPr lang="en-US" dirty="0"/>
              <a:t>JEE7 &amp; </a:t>
            </a:r>
            <a:r>
              <a:rPr lang="en-US" dirty="0" smtClean="0"/>
              <a:t>WebSockets</a:t>
            </a:r>
          </a:p>
          <a:p>
            <a:pPr lvl="1"/>
            <a:r>
              <a:rPr lang="en-US" dirty="0" err="1" smtClean="0"/>
              <a:t>WebSocket</a:t>
            </a:r>
            <a:r>
              <a:rPr lang="en-US" dirty="0" smtClean="0"/>
              <a:t> deployment</a:t>
            </a:r>
            <a:endParaRPr lang="en-US" dirty="0"/>
          </a:p>
          <a:p>
            <a:pPr lvl="1"/>
            <a:r>
              <a:rPr lang="en-US" dirty="0" err="1" smtClean="0"/>
              <a:t>WebRTC</a:t>
            </a:r>
            <a:endParaRPr lang="en-US" b="1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SSE</a:t>
            </a:r>
          </a:p>
          <a:p>
            <a:r>
              <a:rPr lang="en-US" dirty="0" smtClean="0"/>
              <a:t>Web 2.0</a:t>
            </a:r>
          </a:p>
          <a:p>
            <a:pPr lvl="1"/>
            <a:r>
              <a:rPr lang="en-US" dirty="0" smtClean="0"/>
              <a:t>Comet</a:t>
            </a:r>
          </a:p>
          <a:p>
            <a:r>
              <a:rPr lang="en-US" dirty="0" smtClean="0"/>
              <a:t>JEE</a:t>
            </a:r>
          </a:p>
          <a:p>
            <a:pPr lvl="1"/>
            <a:r>
              <a:rPr lang="en-US" dirty="0" smtClean="0"/>
              <a:t>Servlet 3.x &amp; JAX-RS 2.0 </a:t>
            </a:r>
            <a:r>
              <a:rPr lang="en-US" dirty="0" err="1" smtClean="0"/>
              <a:t>async</a:t>
            </a:r>
            <a:endParaRPr lang="en-US" dirty="0"/>
          </a:p>
          <a:p>
            <a:r>
              <a:rPr lang="en-US" strike="sngStrike" dirty="0"/>
              <a:t>Atmosphere</a:t>
            </a:r>
          </a:p>
          <a:p>
            <a:r>
              <a:rPr lang="en-US" dirty="0" smtClean="0"/>
              <a:t>W3C/IETF</a:t>
            </a:r>
          </a:p>
          <a:p>
            <a:pPr lvl="1"/>
            <a:r>
              <a:rPr lang="en-US" dirty="0" smtClean="0"/>
              <a:t>SPDY </a:t>
            </a:r>
            <a:r>
              <a:rPr lang="en-US" dirty="0"/>
              <a:t>&amp; </a:t>
            </a:r>
            <a:r>
              <a:rPr lang="en-US" dirty="0" smtClean="0"/>
              <a:t>HTTP/2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12</a:t>
            </a:fld>
            <a:endParaRPr lang="nl-NL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618" y="3630"/>
            <a:ext cx="3153382" cy="2100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5" y="6326876"/>
            <a:ext cx="477420" cy="531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912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Servlet 3.0 – spec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6700" lvl="1" indent="-266700">
              <a:buSzPct val="100000"/>
              <a:buFont typeface="Wingdings" pitchFamily="2" charset="2"/>
              <a:buChar char="§"/>
            </a:pPr>
            <a:r>
              <a:rPr lang="en-US" sz="1800" dirty="0" smtClean="0"/>
              <a:t>2009</a:t>
            </a:r>
            <a:r>
              <a:rPr lang="en-US" sz="1800" dirty="0"/>
              <a:t>: JEE6 Servlet </a:t>
            </a:r>
            <a:r>
              <a:rPr lang="en-US" sz="1800" dirty="0" smtClean="0"/>
              <a:t>3.0</a:t>
            </a:r>
            <a:br>
              <a:rPr lang="en-US" sz="1800" dirty="0" smtClean="0"/>
            </a:br>
            <a:endParaRPr lang="en-US" sz="1800" dirty="0" smtClean="0"/>
          </a:p>
          <a:p>
            <a:pPr marL="266700" lvl="1" indent="-266700">
              <a:buSzPct val="100000"/>
              <a:buFont typeface="Wingdings" pitchFamily="2" charset="2"/>
              <a:buChar char="§"/>
            </a:pPr>
            <a:r>
              <a:rPr lang="en-US" sz="1800" dirty="0" smtClean="0">
                <a:hlinkClick r:id="rId2"/>
              </a:rPr>
              <a:t>JSR-315</a:t>
            </a:r>
            <a:endParaRPr lang="en-US" sz="1800" dirty="0" smtClean="0"/>
          </a:p>
          <a:p>
            <a:pPr marL="447675" lvl="2" indent="-266700">
              <a:buSzPct val="100000"/>
              <a:buFont typeface="Wingdings" pitchFamily="2" charset="2"/>
              <a:buChar char="§"/>
            </a:pPr>
            <a:r>
              <a:rPr lang="en-US" sz="1800" dirty="0" smtClean="0"/>
              <a:t>thread-per-connection </a:t>
            </a:r>
            <a:r>
              <a:rPr lang="en-US" sz="1800" dirty="0" err="1" smtClean="0"/>
              <a:t>wordt</a:t>
            </a:r>
            <a:r>
              <a:rPr lang="en-US" sz="1800" dirty="0" smtClean="0"/>
              <a:t> socket-per-client</a:t>
            </a:r>
          </a:p>
          <a:p>
            <a:pPr marL="447675" lvl="2" indent="-266700">
              <a:buSzPct val="100000"/>
              <a:buFont typeface="Wingdings" pitchFamily="2" charset="2"/>
              <a:buChar char="§"/>
            </a:pPr>
            <a:r>
              <a:rPr lang="en-US" sz="1800" dirty="0" smtClean="0"/>
              <a:t>non-blocking input/output (Java NIO)</a:t>
            </a:r>
            <a:endParaRPr lang="en-US" sz="1800" dirty="0"/>
          </a:p>
          <a:p>
            <a:pPr marL="447675" lvl="2" indent="-266700">
              <a:buSzPct val="100000"/>
              <a:buFont typeface="Wingdings" pitchFamily="2" charset="2"/>
              <a:buChar char="§"/>
            </a:pPr>
            <a:r>
              <a:rPr lang="en-US" sz="1800" dirty="0" smtClean="0"/>
              <a:t>delayed </a:t>
            </a:r>
            <a:r>
              <a:rPr lang="en-US" sz="1800" dirty="0"/>
              <a:t>requests</a:t>
            </a:r>
          </a:p>
          <a:p>
            <a:pPr marL="447675" lvl="2" indent="-266700">
              <a:buSzPct val="100000"/>
              <a:buFont typeface="Wingdings" pitchFamily="2" charset="2"/>
              <a:buChar char="§"/>
            </a:pPr>
            <a:r>
              <a:rPr lang="en-US" sz="1800" dirty="0" smtClean="0"/>
              <a:t>delayed </a:t>
            </a:r>
            <a:r>
              <a:rPr lang="en-US" sz="1800" dirty="0"/>
              <a:t>responses</a:t>
            </a:r>
          </a:p>
          <a:p>
            <a:pPr marL="447675" lvl="2" indent="-266700">
              <a:buSzPct val="100000"/>
              <a:buFont typeface="Wingdings" pitchFamily="2" charset="2"/>
              <a:buChar char="§"/>
            </a:pPr>
            <a:r>
              <a:rPr lang="en-US" sz="1800" dirty="0" smtClean="0"/>
              <a:t>non-blocking </a:t>
            </a:r>
            <a:r>
              <a:rPr lang="en-US" sz="1800" dirty="0"/>
              <a:t>server push </a:t>
            </a:r>
            <a:r>
              <a:rPr lang="en-US" sz="1800" dirty="0" smtClean="0"/>
              <a:t>events</a:t>
            </a:r>
            <a:endParaRPr lang="en-US" sz="18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774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Servlet 3.0 – </a:t>
            </a:r>
            <a:r>
              <a:rPr lang="en-US" dirty="0" err="1" smtClean="0"/>
              <a:t>implementatie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6700" lvl="1" indent="-266700">
              <a:buSzPct val="100000"/>
              <a:buFont typeface="Wingdings" pitchFamily="2" charset="2"/>
              <a:buChar char="§"/>
            </a:pPr>
            <a:r>
              <a:rPr lang="en-US" sz="1800" dirty="0" smtClean="0"/>
              <a:t>JSR API is </a:t>
            </a:r>
            <a:r>
              <a:rPr lang="en-US" sz="1800" dirty="0" err="1" smtClean="0"/>
              <a:t>helaas</a:t>
            </a:r>
            <a:r>
              <a:rPr lang="en-US" sz="1800" dirty="0" smtClean="0"/>
              <a:t> op </a:t>
            </a:r>
            <a:r>
              <a:rPr lang="en-US" sz="1800" dirty="0" err="1" smtClean="0"/>
              <a:t>laatste</a:t>
            </a:r>
            <a:r>
              <a:rPr lang="en-US" sz="1800" dirty="0" smtClean="0"/>
              <a:t> moment </a:t>
            </a:r>
            <a:r>
              <a:rPr lang="en-US" sz="1800" dirty="0" err="1" smtClean="0"/>
              <a:t>herzien</a:t>
            </a:r>
            <a:r>
              <a:rPr lang="en-US" sz="1800" dirty="0" smtClean="0"/>
              <a:t>. </a:t>
            </a:r>
            <a:r>
              <a:rPr lang="en-US" sz="1800" dirty="0" err="1" smtClean="0"/>
              <a:t>Veel</a:t>
            </a:r>
            <a:r>
              <a:rPr lang="en-US" sz="1800" dirty="0" smtClean="0"/>
              <a:t> blogs </a:t>
            </a:r>
            <a:r>
              <a:rPr lang="en-US" sz="1800" dirty="0" err="1" smtClean="0"/>
              <a:t>bevatten</a:t>
            </a:r>
            <a:r>
              <a:rPr lang="en-US" sz="1800" dirty="0" smtClean="0"/>
              <a:t> – nu nog! – </a:t>
            </a:r>
            <a:r>
              <a:rPr lang="en-US" sz="1800" dirty="0" err="1" smtClean="0"/>
              <a:t>oude</a:t>
            </a:r>
            <a:r>
              <a:rPr lang="en-US" sz="1800" dirty="0" smtClean="0"/>
              <a:t> </a:t>
            </a:r>
            <a:r>
              <a:rPr lang="en-US" sz="1800" dirty="0" err="1" smtClean="0"/>
              <a:t>voorbeeldcode</a:t>
            </a:r>
            <a:r>
              <a:rPr lang="en-US" sz="1800" dirty="0" smtClean="0"/>
              <a:t>!</a:t>
            </a:r>
            <a:br>
              <a:rPr lang="en-US" sz="1800" dirty="0" smtClean="0"/>
            </a:br>
            <a:endParaRPr lang="en-US" sz="1800" dirty="0" smtClean="0"/>
          </a:p>
          <a:p>
            <a:pPr marL="266700" lvl="1" indent="-266700">
              <a:buSzPct val="100000"/>
              <a:buFont typeface="Wingdings" pitchFamily="2" charset="2"/>
              <a:buChar char="§"/>
            </a:pPr>
            <a:r>
              <a:rPr lang="en-US" sz="1800" dirty="0" err="1" smtClean="0"/>
              <a:t>Toepassingsvoorbeeld</a:t>
            </a:r>
            <a:r>
              <a:rPr lang="en-US" sz="1800" dirty="0" smtClean="0"/>
              <a:t>: </a:t>
            </a:r>
            <a:r>
              <a:rPr lang="en-US" sz="1800" dirty="0" err="1" smtClean="0"/>
              <a:t>servicecall</a:t>
            </a:r>
            <a:r>
              <a:rPr lang="en-US" sz="1800" dirty="0" smtClean="0"/>
              <a:t> </a:t>
            </a:r>
            <a:r>
              <a:rPr lang="en-US" sz="1800" dirty="0" err="1" smtClean="0"/>
              <a:t>uitzetten</a:t>
            </a:r>
            <a:r>
              <a:rPr lang="en-US" sz="1800" dirty="0" smtClean="0"/>
              <a:t> </a:t>
            </a:r>
            <a:r>
              <a:rPr lang="en-US" sz="1800" dirty="0" err="1" smtClean="0"/>
              <a:t>naar</a:t>
            </a:r>
            <a:r>
              <a:rPr lang="en-US" sz="1800" dirty="0" smtClean="0"/>
              <a:t> </a:t>
            </a:r>
            <a:r>
              <a:rPr lang="en-US" sz="1800" dirty="0" err="1" smtClean="0"/>
              <a:t>achterland</a:t>
            </a:r>
            <a:r>
              <a:rPr lang="en-US" sz="1800" dirty="0" smtClean="0"/>
              <a:t>; via callback </a:t>
            </a:r>
            <a:r>
              <a:rPr lang="en-US" sz="1800" dirty="0" err="1" smtClean="0"/>
              <a:t>uitgestelde</a:t>
            </a:r>
            <a:r>
              <a:rPr lang="en-US" sz="1800" dirty="0" smtClean="0"/>
              <a:t> response </a:t>
            </a:r>
            <a:r>
              <a:rPr lang="en-US" sz="1800" dirty="0" err="1" smtClean="0"/>
              <a:t>naar</a:t>
            </a:r>
            <a:r>
              <a:rPr lang="en-US" sz="1800" dirty="0" smtClean="0"/>
              <a:t> browser</a:t>
            </a:r>
            <a:br>
              <a:rPr lang="en-US" sz="1800" dirty="0" smtClean="0"/>
            </a:br>
            <a:endParaRPr lang="en-US" sz="1800" dirty="0"/>
          </a:p>
          <a:p>
            <a:pPr marL="266700" lvl="1" indent="-266700">
              <a:buSzPct val="100000"/>
              <a:buFont typeface="Wingdings" pitchFamily="2" charset="2"/>
              <a:buChar char="§"/>
            </a:pPr>
            <a:r>
              <a:rPr lang="en-US" sz="1800" dirty="0" smtClean="0"/>
              <a:t>Servers:</a:t>
            </a:r>
            <a:endParaRPr lang="en-US" sz="1800" dirty="0"/>
          </a:p>
          <a:p>
            <a:pPr lvl="1"/>
            <a:r>
              <a:rPr lang="en-US" dirty="0" smtClean="0"/>
              <a:t>free: Glassfish3, JBoss6, WLP8.5.5, Geronimo3, </a:t>
            </a:r>
            <a:r>
              <a:rPr lang="en-US" dirty="0" err="1" smtClean="0"/>
              <a:t>TomEE</a:t>
            </a:r>
            <a:endParaRPr lang="en-US" dirty="0" smtClean="0"/>
          </a:p>
          <a:p>
            <a:pPr lvl="1"/>
            <a:r>
              <a:rPr lang="en-US" dirty="0" smtClean="0"/>
              <a:t>For-pay: </a:t>
            </a:r>
            <a:r>
              <a:rPr lang="en-US" dirty="0" err="1" smtClean="0"/>
              <a:t>JBoss</a:t>
            </a:r>
            <a:r>
              <a:rPr lang="en-US" dirty="0" smtClean="0"/>
              <a:t> EAP6, WebLogic12c, WAS8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588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Servlet 3.0 – code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buSzPct val="100000"/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void service(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ServletRequest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ServletResponse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res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AsyncContext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req.startAsync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ctx.setTimeout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(CALLBACK_TIMEOUT_MS);</a:t>
            </a:r>
            <a:b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ctx.addListener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(new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AsyncListener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b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onComplete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AsyncEvent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event)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b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onTimeout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AsyncEvent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event)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b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public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onStartAsync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AsyncEvent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event)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b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});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exec.execute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(new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Runnable(){public void run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ServletRequest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request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ctx.getRequest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String delay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request.getParameter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delayParam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Thread.sleep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Long.parseLong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(delay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ctx.getResponse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getWriter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().write("Direct from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task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  <a:b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ctx.dispatch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async-response.ftl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}});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66700" lvl="1" indent="-266700">
              <a:buSzPct val="100000"/>
              <a:buFont typeface="Wingdings" pitchFamily="2" charset="2"/>
              <a:buChar char="§"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5190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Eerdere</a:t>
            </a:r>
            <a:r>
              <a:rPr lang="en-US" dirty="0" smtClean="0"/>
              <a:t> </a:t>
            </a:r>
            <a:r>
              <a:rPr lang="en-US" dirty="0" err="1" smtClean="0"/>
              <a:t>implementaties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Jetty</a:t>
            </a:r>
            <a:r>
              <a:rPr lang="nl-NL" dirty="0" smtClean="0"/>
              <a:t> </a:t>
            </a:r>
            <a:r>
              <a:rPr lang="nl-NL" dirty="0" err="1"/>
              <a:t>Continuations</a:t>
            </a:r>
            <a:endParaRPr lang="nl-NL" dirty="0"/>
          </a:p>
          <a:p>
            <a:r>
              <a:rPr lang="nl-NL" dirty="0" err="1" smtClean="0"/>
              <a:t>Tomcat</a:t>
            </a:r>
            <a:r>
              <a:rPr lang="nl-NL" dirty="0" smtClean="0"/>
              <a:t> </a:t>
            </a:r>
            <a:r>
              <a:rPr lang="nl-NL" dirty="0" err="1"/>
              <a:t>CometProcessor</a:t>
            </a:r>
            <a:endParaRPr lang="nl-NL" dirty="0"/>
          </a:p>
          <a:p>
            <a:r>
              <a:rPr lang="nl-NL" dirty="0" smtClean="0"/>
              <a:t>Grizzly </a:t>
            </a:r>
            <a:r>
              <a:rPr lang="nl-NL" dirty="0" err="1" smtClean="0"/>
              <a:t>CometHandler</a:t>
            </a:r>
            <a:endParaRPr lang="nl-NL" dirty="0" smtClean="0"/>
          </a:p>
          <a:p>
            <a:endParaRPr lang="en-US" dirty="0"/>
          </a:p>
          <a:p>
            <a:r>
              <a:rPr lang="en-US" dirty="0" smtClean="0"/>
              <a:t>.. </a:t>
            </a:r>
            <a:r>
              <a:rPr lang="en-US" dirty="0" err="1" smtClean="0"/>
              <a:t>Niet</a:t>
            </a:r>
            <a:r>
              <a:rPr lang="en-US" dirty="0" smtClean="0"/>
              <a:t> </a:t>
            </a:r>
            <a:r>
              <a:rPr lang="en-US" dirty="0" err="1" smtClean="0"/>
              <a:t>meer</a:t>
            </a:r>
            <a:r>
              <a:rPr lang="en-US" dirty="0" smtClean="0"/>
              <a:t> </a:t>
            </a:r>
            <a:r>
              <a:rPr lang="en-US" dirty="0" err="1" smtClean="0"/>
              <a:t>nodig</a:t>
            </a:r>
            <a:r>
              <a:rPr lang="en-US" dirty="0" smtClean="0"/>
              <a:t>, maar let </a:t>
            </a:r>
            <a:r>
              <a:rPr lang="en-US" dirty="0" err="1" smtClean="0"/>
              <a:t>hierop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je </a:t>
            </a:r>
            <a:r>
              <a:rPr lang="en-US" dirty="0" err="1" smtClean="0"/>
              <a:t>gaat</a:t>
            </a:r>
            <a:r>
              <a:rPr lang="en-US" dirty="0" smtClean="0"/>
              <a:t> </a:t>
            </a:r>
            <a:r>
              <a:rPr lang="en-US" dirty="0" err="1" smtClean="0"/>
              <a:t>googlen</a:t>
            </a:r>
            <a:r>
              <a:rPr lang="en-US" dirty="0" smtClean="0"/>
              <a:t>. Je </a:t>
            </a:r>
            <a:r>
              <a:rPr lang="en-US" dirty="0" err="1" smtClean="0"/>
              <a:t>komt</a:t>
            </a:r>
            <a:r>
              <a:rPr lang="en-US" dirty="0" smtClean="0"/>
              <a:t> </a:t>
            </a:r>
            <a:r>
              <a:rPr lang="en-US" dirty="0" err="1" smtClean="0"/>
              <a:t>nogal</a:t>
            </a:r>
            <a:r>
              <a:rPr lang="en-US" dirty="0" smtClean="0"/>
              <a:t> </a:t>
            </a:r>
            <a:r>
              <a:rPr lang="en-US" dirty="0" err="1" smtClean="0"/>
              <a:t>eens</a:t>
            </a:r>
            <a:r>
              <a:rPr lang="en-US" dirty="0" smtClean="0"/>
              <a:t> </a:t>
            </a:r>
            <a:r>
              <a:rPr lang="en-US" dirty="0" err="1" smtClean="0"/>
              <a:t>oude</a:t>
            </a:r>
            <a:r>
              <a:rPr lang="en-US" dirty="0" smtClean="0"/>
              <a:t> how-</a:t>
            </a:r>
            <a:r>
              <a:rPr lang="en-US" dirty="0" err="1" smtClean="0"/>
              <a:t>to’s</a:t>
            </a:r>
            <a:r>
              <a:rPr lang="en-US" dirty="0" smtClean="0"/>
              <a:t> </a:t>
            </a:r>
            <a:r>
              <a:rPr lang="en-US" dirty="0" err="1" smtClean="0"/>
              <a:t>tegen</a:t>
            </a: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9645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JEE7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Servlet 3.1 (</a:t>
            </a:r>
            <a:r>
              <a:rPr lang="en-US" dirty="0" smtClean="0">
                <a:hlinkClick r:id="rId2"/>
              </a:rPr>
              <a:t>JSR-340</a:t>
            </a:r>
            <a:r>
              <a:rPr lang="en-US" dirty="0" smtClean="0"/>
              <a:t>):</a:t>
            </a:r>
          </a:p>
          <a:p>
            <a:pPr marL="609600" lvl="1" indent="-342900">
              <a:buFont typeface="+mj-lt"/>
              <a:buAutoNum type="arabicPeriod"/>
            </a:pPr>
            <a:r>
              <a:rPr lang="en-US" dirty="0" smtClean="0">
                <a:hlinkClick r:id="rId3"/>
              </a:rPr>
              <a:t>Non-blocking I/O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AsyncContext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context =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request.startAsync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ServletInputStream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input =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request.getInputStream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input.setReadListener</a:t>
            </a:r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(new </a:t>
            </a:r>
            <a:r>
              <a:rPr lang="nl-NL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MyReadListener</a:t>
            </a:r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(input, context</a:t>
            </a:r>
            <a:r>
              <a:rPr lang="nl-NL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br>
              <a:rPr lang="nl-NL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nl-NL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ServletOutputStream</a:t>
            </a:r>
            <a:r>
              <a:rPr lang="nl-N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output 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NL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request.getOutputStream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input.setWriteListener</a:t>
            </a:r>
            <a:r>
              <a:rPr lang="nl-NL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(new </a:t>
            </a:r>
            <a:r>
              <a:rPr lang="nl-NL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MyWriteListener</a:t>
            </a:r>
            <a:r>
              <a:rPr lang="nl-NL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(output</a:t>
            </a:r>
            <a:r>
              <a:rPr lang="nl-NL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context</a:t>
            </a:r>
            <a:r>
              <a:rPr lang="nl-NL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br>
              <a:rPr lang="nl-NL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09600" lvl="1" indent="-342900">
              <a:buFont typeface="+mj-lt"/>
              <a:buAutoNum type="arabicPeriod"/>
            </a:pPr>
            <a:r>
              <a:rPr lang="en-US" dirty="0" smtClean="0"/>
              <a:t>HTTP protocol upgrade</a:t>
            </a:r>
          </a:p>
          <a:p>
            <a:pPr lvl="3"/>
            <a:r>
              <a:rPr lang="en-US" dirty="0" err="1" smtClean="0"/>
              <a:t>voor</a:t>
            </a:r>
            <a:r>
              <a:rPr lang="en-US" dirty="0" smtClean="0"/>
              <a:t> </a:t>
            </a:r>
            <a:r>
              <a:rPr lang="en-US" dirty="0" err="1" smtClean="0"/>
              <a:t>websockets</a:t>
            </a:r>
            <a:r>
              <a:rPr lang="en-US" dirty="0" smtClean="0"/>
              <a:t> </a:t>
            </a:r>
            <a:r>
              <a:rPr lang="en-US" dirty="0" err="1" smtClean="0"/>
              <a:t>natuurlijk</a:t>
            </a:r>
            <a:r>
              <a:rPr lang="en-US" dirty="0" smtClean="0"/>
              <a:t>…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124</a:t>
            </a:fld>
            <a:endParaRPr lang="nl-NL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5" y="6326876"/>
            <a:ext cx="477420" cy="531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829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Opdracht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nl-NL" dirty="0" smtClean="0"/>
              <a:t>Zie </a:t>
            </a:r>
            <a:r>
              <a:rPr lang="nl-NL" b="1" dirty="0" smtClean="0"/>
              <a:t>‘</a:t>
            </a:r>
            <a:r>
              <a:rPr lang="nl-NL" b="1" dirty="0"/>
              <a:t>Servlet 3.0 code lab </a:t>
            </a:r>
            <a:r>
              <a:rPr lang="nl-NL" b="1" dirty="0" smtClean="0"/>
              <a:t>recipe’ </a:t>
            </a:r>
            <a:r>
              <a:rPr lang="nl-NL" dirty="0" smtClean="0"/>
              <a:t>in </a:t>
            </a:r>
            <a:r>
              <a:rPr lang="nl-NL" dirty="0" smtClean="0"/>
              <a:t>cookbook p.21</a:t>
            </a:r>
            <a:endParaRPr lang="nl-NL" dirty="0"/>
          </a:p>
          <a:p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125</a:t>
            </a:fld>
            <a:endParaRPr lang="nl-NL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1"/>
            <a:ext cx="352425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010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Async</a:t>
            </a:r>
            <a:r>
              <a:rPr lang="en-US" dirty="0" smtClean="0"/>
              <a:t> JAX-RS 2.0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JSR-339</a:t>
            </a:r>
            <a:endParaRPr lang="en-US" dirty="0" smtClean="0"/>
          </a:p>
          <a:p>
            <a:r>
              <a:rPr lang="en-US" dirty="0" smtClean="0"/>
              <a:t>Server code: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@GET</a:t>
            </a:r>
            <a:b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retrieveEntity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Suspended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final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AsyncResponse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response) {</a:t>
            </a:r>
            <a:b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final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Future&lt;Boolean&gt;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submittedTask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TASK_EXECUTOR.submit</a:t>
            </a:r>
            <a:r>
              <a:rPr lang="en-US" sz="16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 sz="16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new </a:t>
            </a:r>
            <a:r>
              <a:rPr lang="en-US" sz="1600" i="1" dirty="0">
                <a:latin typeface="Courier New" panose="02070309020205020404" pitchFamily="49" charset="0"/>
                <a:cs typeface="Courier New" panose="02070309020205020404" pitchFamily="49" charset="0"/>
              </a:rPr>
              <a:t>Callable&lt;Boolean&gt;() </a:t>
            </a:r>
            <a:r>
              <a:rPr lang="en-US" sz="16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sz="16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NL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nl-N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nl-N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nl-N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call() </a:t>
            </a: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nl-NL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nl-NL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Thread.</a:t>
            </a:r>
            <a:r>
              <a:rPr lang="nl-NL" sz="1600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sleep</a:t>
            </a:r>
            <a:r>
              <a:rPr lang="nl-NL" sz="16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(4000);</a:t>
            </a: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}catch(</a:t>
            </a:r>
            <a:r>
              <a:rPr lang="nl-NL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InterruptedException</a:t>
            </a: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){}</a:t>
            </a:r>
            <a:r>
              <a:rPr lang="nl-N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nl-NL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return </a:t>
            </a:r>
            <a:r>
              <a:rPr lang="nl-NL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response.resume</a:t>
            </a: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Response.</a:t>
            </a:r>
            <a:r>
              <a:rPr lang="nl-NL" sz="1600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ok</a:t>
            </a:r>
            <a:r>
              <a:rPr lang="nl-NL" sz="16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nl-NL" sz="16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(“Hello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world!”</a:t>
            </a:r>
            <a:r>
              <a:rPr lang="en-US" sz="16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1600" i="1" dirty="0"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lang="en-US" sz="16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br>
              <a:rPr lang="en-US" sz="16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nl-N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nl-NL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});</a:t>
            </a:r>
            <a:r>
              <a:rPr lang="nl-N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nl-NL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NL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128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Async</a:t>
            </a:r>
            <a:r>
              <a:rPr lang="en-US" dirty="0" smtClean="0"/>
              <a:t> JAX-RS 2.0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Client code: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nl-NL" sz="1600" dirty="0" err="1" smtClean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WebTarget</a:t>
            </a:r>
            <a:r>
              <a:rPr lang="nl-NL" sz="1600" dirty="0" smtClean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dirty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 = </a:t>
            </a:r>
            <a:r>
              <a:rPr lang="nl-NL" sz="1600" dirty="0" err="1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ClientBuilder.newClient</a:t>
            </a:r>
            <a:r>
              <a:rPr lang="nl-NL" sz="1600" dirty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nl-NL" sz="1600" dirty="0" smtClean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.target(</a:t>
            </a:r>
            <a:r>
              <a:rPr lang="nl-NL" sz="1600" dirty="0" err="1" smtClean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nl-NL" sz="1600" dirty="0" smtClean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nl-NL" sz="1600" dirty="0" smtClean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dirty="0" smtClean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nl-NL" sz="1600" dirty="0" smtClean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Response </a:t>
            </a:r>
            <a:r>
              <a:rPr lang="nl-N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</a:t>
            </a:r>
            <a:r>
              <a:rPr lang="nl-N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target </a:t>
            </a:r>
            <a:br>
              <a:rPr lang="nl-NL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nl-N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nl-N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String.</a:t>
            </a:r>
            <a:r>
              <a:rPr lang="nl-NL" sz="16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nl-NL" sz="1600" i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nl-NL" sz="16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activities</a:t>
            </a:r>
            <a:r>
              <a:rPr lang="nl-NL" sz="1600" i="1" dirty="0">
                <a:latin typeface="Courier New" panose="02070309020205020404" pitchFamily="49" charset="0"/>
                <a:cs typeface="Courier New" panose="02070309020205020404" pitchFamily="49" charset="0"/>
              </a:rPr>
              <a:t>/%s", </a:t>
            </a:r>
            <a:r>
              <a:rPr lang="nl-NL" sz="16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nl-NL" sz="1600" i="1" dirty="0">
                <a:latin typeface="Courier New" panose="02070309020205020404" pitchFamily="49" charset="0"/>
                <a:cs typeface="Courier New" panose="02070309020205020404" pitchFamily="49" charset="0"/>
              </a:rPr>
              <a:t>)) </a:t>
            </a:r>
            <a:br>
              <a:rPr lang="nl-NL" sz="1600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N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nl-NL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nl-NL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nl-NL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.</a:t>
            </a:r>
            <a:r>
              <a:rPr lang="nl-N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get(</a:t>
            </a:r>
            <a:r>
              <a:rPr lang="nl-N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Response.class</a:t>
            </a: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nl-NL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get(10,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TimeUnit.</a:t>
            </a:r>
            <a:r>
              <a:rPr lang="nl-NL" sz="16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SECONDS</a:t>
            </a:r>
            <a:r>
              <a:rPr lang="nl-NL" sz="1600" b="1" i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374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Async</a:t>
            </a:r>
            <a:r>
              <a:rPr lang="en-US" dirty="0" smtClean="0"/>
              <a:t> JAX-RS 2.0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Zie</a:t>
            </a:r>
            <a:r>
              <a:rPr lang="en-US" dirty="0" smtClean="0"/>
              <a:t> </a:t>
            </a:r>
            <a:r>
              <a:rPr lang="en-US" dirty="0" err="1" smtClean="0"/>
              <a:t>verder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Jersey </a:t>
            </a:r>
            <a:r>
              <a:rPr lang="en-US" dirty="0" err="1" smtClean="0">
                <a:hlinkClick r:id="rId2"/>
              </a:rPr>
              <a:t>async</a:t>
            </a:r>
            <a:r>
              <a:rPr lang="en-US" dirty="0" smtClean="0">
                <a:hlinkClick r:id="rId2"/>
              </a:rPr>
              <a:t> </a:t>
            </a:r>
            <a:r>
              <a:rPr lang="en-US" dirty="0" err="1" smtClean="0">
                <a:hlinkClick r:id="rId2"/>
              </a:rPr>
              <a:t>documentatie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O.a</a:t>
            </a:r>
            <a:r>
              <a:rPr lang="en-US" dirty="0" smtClean="0"/>
              <a:t>. callbacks en (Jersey-</a:t>
            </a:r>
            <a:r>
              <a:rPr lang="en-US" dirty="0" err="1" smtClean="0"/>
              <a:t>specifieke</a:t>
            </a:r>
            <a:r>
              <a:rPr lang="en-US" dirty="0" smtClean="0"/>
              <a:t>) chunked input / output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128</a:t>
            </a:fld>
            <a:endParaRPr lang="nl-NL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609" y="0"/>
            <a:ext cx="1136392" cy="88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777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Opdracht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nl-NL" dirty="0" smtClean="0"/>
              <a:t>Zie </a:t>
            </a:r>
            <a:r>
              <a:rPr lang="nl-NL" b="1" dirty="0" smtClean="0"/>
              <a:t>‘</a:t>
            </a:r>
            <a:r>
              <a:rPr lang="nl-NL" b="1" dirty="0"/>
              <a:t>Jersey JAX-RS async</a:t>
            </a:r>
            <a:r>
              <a:rPr lang="nl-NL" b="1" dirty="0" smtClean="0"/>
              <a:t>’ </a:t>
            </a:r>
            <a:r>
              <a:rPr lang="nl-NL" dirty="0" smtClean="0"/>
              <a:t>in </a:t>
            </a:r>
            <a:r>
              <a:rPr lang="nl-NL" dirty="0" smtClean="0"/>
              <a:t>cookbook p.23</a:t>
            </a:r>
            <a:endParaRPr lang="nl-NL" dirty="0"/>
          </a:p>
          <a:p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129</a:t>
            </a:fld>
            <a:endParaRPr lang="nl-NL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1"/>
            <a:ext cx="352425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68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Wat</a:t>
            </a:r>
            <a:r>
              <a:rPr lang="en-US" dirty="0" smtClean="0"/>
              <a:t> </a:t>
            </a:r>
            <a:r>
              <a:rPr lang="en-US" dirty="0" err="1" smtClean="0"/>
              <a:t>allemaal</a:t>
            </a:r>
            <a:r>
              <a:rPr lang="en-US" dirty="0" smtClean="0"/>
              <a:t> </a:t>
            </a:r>
            <a:r>
              <a:rPr lang="en-US" dirty="0" err="1" smtClean="0"/>
              <a:t>niet</a:t>
            </a:r>
            <a:r>
              <a:rPr lang="en-US" dirty="0" smtClean="0"/>
              <a:t>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b="1" dirty="0" smtClean="0"/>
              <a:t>Labs</a:t>
            </a:r>
            <a:r>
              <a:rPr lang="en-US" sz="1600" dirty="0" smtClean="0"/>
              <a:t>:</a:t>
            </a:r>
          </a:p>
          <a:p>
            <a:pPr lvl="1"/>
            <a:r>
              <a:rPr lang="en-US" dirty="0" smtClean="0"/>
              <a:t>Java 8</a:t>
            </a:r>
          </a:p>
          <a:p>
            <a:pPr lvl="1"/>
            <a:r>
              <a:rPr lang="en-US" dirty="0" err="1" smtClean="0"/>
              <a:t>ActiveMQ-websocket</a:t>
            </a:r>
            <a:endParaRPr lang="en-US" dirty="0" smtClean="0"/>
          </a:p>
          <a:p>
            <a:pPr lvl="1"/>
            <a:r>
              <a:rPr lang="en-US" dirty="0" smtClean="0"/>
              <a:t>Apache-</a:t>
            </a:r>
            <a:r>
              <a:rPr lang="en-US" dirty="0" err="1" smtClean="0"/>
              <a:t>websocket</a:t>
            </a:r>
            <a:endParaRPr lang="en-US" dirty="0" smtClean="0"/>
          </a:p>
          <a:p>
            <a:pPr lvl="1"/>
            <a:r>
              <a:rPr lang="en-US" dirty="0" err="1" smtClean="0"/>
              <a:t>Nginx</a:t>
            </a:r>
            <a:r>
              <a:rPr lang="en-US" dirty="0" smtClean="0"/>
              <a:t> </a:t>
            </a:r>
            <a:r>
              <a:rPr lang="en-US" dirty="0" err="1" smtClean="0"/>
              <a:t>spdy</a:t>
            </a:r>
            <a:endParaRPr lang="en-US" dirty="0"/>
          </a:p>
          <a:p>
            <a:pPr lvl="1"/>
            <a:r>
              <a:rPr lang="en-US" dirty="0"/>
              <a:t>Jetty-</a:t>
            </a:r>
            <a:r>
              <a:rPr lang="en-US" dirty="0" err="1"/>
              <a:t>spdy</a:t>
            </a:r>
            <a:endParaRPr lang="en-US" dirty="0"/>
          </a:p>
          <a:p>
            <a:r>
              <a:rPr lang="en-US" sz="1600" b="1" dirty="0" smtClean="0"/>
              <a:t>Frameworks</a:t>
            </a:r>
            <a:r>
              <a:rPr lang="en-US" sz="1600" dirty="0" smtClean="0"/>
              <a:t>:</a:t>
            </a:r>
          </a:p>
          <a:p>
            <a:pPr lvl="1"/>
            <a:r>
              <a:rPr lang="en-US" dirty="0" smtClean="0"/>
              <a:t>Socket.io &amp; </a:t>
            </a:r>
            <a:r>
              <a:rPr lang="en-US" dirty="0" err="1" smtClean="0"/>
              <a:t>SockJS</a:t>
            </a:r>
            <a:endParaRPr lang="nl-NL" dirty="0"/>
          </a:p>
          <a:p>
            <a:pPr lvl="1"/>
            <a:r>
              <a:rPr lang="en-US" dirty="0" smtClean="0"/>
              <a:t>Atmosphere</a:t>
            </a:r>
          </a:p>
          <a:p>
            <a:r>
              <a:rPr lang="en-US" sz="1600" b="1" dirty="0" smtClean="0"/>
              <a:t>Server-side </a:t>
            </a:r>
            <a:r>
              <a:rPr lang="en-US" sz="1600" b="1" dirty="0" err="1" smtClean="0"/>
              <a:t>async</a:t>
            </a:r>
            <a:r>
              <a:rPr lang="en-US" sz="1600" b="1" dirty="0" smtClean="0"/>
              <a:t> processing</a:t>
            </a:r>
            <a:r>
              <a:rPr lang="en-US" sz="1600" dirty="0" smtClean="0"/>
              <a:t> (</a:t>
            </a:r>
            <a:r>
              <a:rPr lang="en-US" sz="1600" dirty="0" err="1" smtClean="0"/>
              <a:t>bijv</a:t>
            </a:r>
            <a:r>
              <a:rPr lang="en-US" sz="1600" dirty="0" smtClean="0"/>
              <a:t>. </a:t>
            </a:r>
            <a:r>
              <a:rPr lang="en-US" sz="1600" dirty="0" err="1" smtClean="0"/>
              <a:t>CompletableFuture</a:t>
            </a:r>
            <a:r>
              <a:rPr lang="en-US" sz="1600" dirty="0" smtClean="0"/>
              <a:t>, </a:t>
            </a:r>
            <a:r>
              <a:rPr lang="en-US" sz="1600" dirty="0" err="1" smtClean="0"/>
              <a:t>RxJava</a:t>
            </a:r>
            <a:r>
              <a:rPr lang="en-US" sz="1600" dirty="0" smtClean="0"/>
              <a:t>, </a:t>
            </a:r>
            <a:r>
              <a:rPr lang="en-US" sz="1600" dirty="0" err="1" smtClean="0"/>
              <a:t>Vert.x</a:t>
            </a:r>
            <a:r>
              <a:rPr lang="en-US" sz="1600" dirty="0" smtClean="0"/>
              <a:t>)</a:t>
            </a:r>
          </a:p>
          <a:p>
            <a:r>
              <a:rPr lang="en-US" sz="1600" b="1" dirty="0" err="1" smtClean="0"/>
              <a:t>Protocollen</a:t>
            </a:r>
            <a:endParaRPr lang="en-US" sz="1600" b="1" dirty="0" smtClean="0"/>
          </a:p>
          <a:p>
            <a:pPr lvl="1"/>
            <a:r>
              <a:rPr lang="en-US" dirty="0" err="1" smtClean="0"/>
              <a:t>CometD</a:t>
            </a:r>
            <a:r>
              <a:rPr lang="en-US" dirty="0" smtClean="0"/>
              <a:t> / Bayeux</a:t>
            </a:r>
          </a:p>
          <a:p>
            <a:pPr lvl="1"/>
            <a:r>
              <a:rPr lang="en-US" dirty="0" err="1" smtClean="0"/>
              <a:t>SwaggerSocket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sz="1600" b="1" dirty="0" smtClean="0"/>
              <a:t>Live coding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13</a:t>
            </a:fld>
            <a:endParaRPr lang="nl-NL"/>
          </a:p>
        </p:txBody>
      </p:sp>
      <p:pic>
        <p:nvPicPr>
          <p:cNvPr id="3074" name="Picture 2" descr="http://s.s-bol.com/imgbase0/imagebase/large/FC/7/3/0/8/920000003195803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" r="1" b="70052"/>
          <a:stretch/>
        </p:blipFill>
        <p:spPr bwMode="auto">
          <a:xfrm>
            <a:off x="5763490" y="-608"/>
            <a:ext cx="3380509" cy="145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5" y="6326876"/>
            <a:ext cx="477420" cy="531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990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Evaluatie</a:t>
            </a:r>
            <a:r>
              <a:rPr lang="en-US" dirty="0" smtClean="0"/>
              <a:t> </a:t>
            </a:r>
            <a:r>
              <a:rPr lang="en-US" dirty="0" err="1" smtClean="0"/>
              <a:t>leerdoelen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130</a:t>
            </a:fld>
            <a:endParaRPr lang="nl-NL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256" y="0"/>
            <a:ext cx="1483743" cy="1528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jdelijke aanduiding voor inhoud 2"/>
          <p:cNvSpPr txBox="1">
            <a:spLocks/>
          </p:cNvSpPr>
          <p:nvPr/>
        </p:nvSpPr>
        <p:spPr bwMode="auto">
          <a:xfrm>
            <a:off x="334963" y="2136041"/>
            <a:ext cx="8572500" cy="1597759"/>
          </a:xfrm>
          <a:prstGeom prst="rect">
            <a:avLst/>
          </a:prstGeom>
          <a:noFill/>
          <a:ln w="635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itchFamily="34" charset="0"/>
              <a:buChar char="−"/>
              <a:defRPr sz="1600">
                <a:solidFill>
                  <a:schemeClr val="tx1"/>
                </a:solidFill>
                <a:latin typeface="+mn-lt"/>
              </a:defRPr>
            </a:lvl2pPr>
            <a:lvl3pPr marL="628650" indent="-180975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itchFamily="34" charset="0"/>
              <a:buChar char="−"/>
              <a:defRPr sz="1600">
                <a:solidFill>
                  <a:schemeClr val="tx1"/>
                </a:solidFill>
                <a:latin typeface="+mn-lt"/>
              </a:defRPr>
            </a:lvl3pPr>
            <a:lvl4pPr marL="809625" indent="-180975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itchFamily="34" charset="0"/>
              <a:buChar char="−"/>
              <a:defRPr sz="1600">
                <a:solidFill>
                  <a:schemeClr val="tx1"/>
                </a:solidFill>
                <a:latin typeface="+mn-lt"/>
              </a:defRPr>
            </a:lvl4pPr>
            <a:lvl5pPr marL="990600" indent="-180975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itchFamily="34" charset="0"/>
              <a:buChar char="−"/>
              <a:defRPr sz="1600">
                <a:solidFill>
                  <a:schemeClr val="tx1"/>
                </a:solidFill>
                <a:latin typeface="+mn-lt"/>
              </a:defRPr>
            </a:lvl5pPr>
            <a:lvl6pPr marL="2519363" indent="-268288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976563" indent="-268288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433763" indent="-268288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890963" indent="-268288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nl-NL" kern="0" dirty="0" smtClean="0"/>
          </a:p>
          <a:p>
            <a:r>
              <a:rPr lang="nl-NL" kern="0" dirty="0" smtClean="0"/>
              <a:t>Basale kennis van het asynchrone aspect van </a:t>
            </a:r>
            <a:r>
              <a:rPr lang="nl-NL" kern="0" dirty="0" err="1" smtClean="0"/>
              <a:t>Servlet</a:t>
            </a:r>
            <a:r>
              <a:rPr lang="nl-NL" kern="0" dirty="0" smtClean="0"/>
              <a:t> </a:t>
            </a:r>
            <a:r>
              <a:rPr lang="nl-NL" dirty="0"/>
              <a:t>3.x en JAX-RS 2.0 </a:t>
            </a:r>
            <a:endParaRPr lang="nl-NL" dirty="0" smtClean="0"/>
          </a:p>
          <a:p>
            <a:r>
              <a:rPr lang="nl-NL" kern="0" dirty="0" smtClean="0"/>
              <a:t>Praktische ervaring met asynchrone JAX-RS en </a:t>
            </a:r>
            <a:r>
              <a:rPr lang="nl-NL" kern="0" dirty="0" err="1" smtClean="0"/>
              <a:t>Servlets</a:t>
            </a:r>
            <a:endParaRPr lang="nl-NL" kern="0" dirty="0" smtClean="0"/>
          </a:p>
          <a:p>
            <a:endParaRPr lang="nl-NL" kern="0" dirty="0"/>
          </a:p>
        </p:txBody>
      </p:sp>
    </p:spTree>
    <p:extLst>
      <p:ext uri="{BB962C8B-B14F-4D97-AF65-F5344CB8AC3E}">
        <p14:creationId xmlns:p14="http://schemas.microsoft.com/office/powerpoint/2010/main" val="419793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Evaluatie</a:t>
            </a:r>
            <a:r>
              <a:rPr lang="en-US" dirty="0" smtClean="0"/>
              <a:t> </a:t>
            </a:r>
            <a:r>
              <a:rPr lang="en-US" dirty="0" err="1" smtClean="0"/>
              <a:t>leerdoelen</a:t>
            </a:r>
            <a:r>
              <a:rPr lang="en-US" dirty="0" smtClean="0"/>
              <a:t> - quiz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131</a:t>
            </a:fld>
            <a:endParaRPr lang="nl-NL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256" y="0"/>
            <a:ext cx="1483743" cy="1528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jdelijke aanduiding voor inhoud 2"/>
          <p:cNvSpPr txBox="1">
            <a:spLocks/>
          </p:cNvSpPr>
          <p:nvPr/>
        </p:nvSpPr>
        <p:spPr bwMode="auto">
          <a:xfrm>
            <a:off x="334963" y="2136041"/>
            <a:ext cx="8572500" cy="3471129"/>
          </a:xfrm>
          <a:prstGeom prst="rect">
            <a:avLst/>
          </a:prstGeom>
          <a:noFill/>
          <a:ln w="635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itchFamily="34" charset="0"/>
              <a:buChar char="−"/>
              <a:defRPr sz="1600">
                <a:solidFill>
                  <a:schemeClr val="tx1"/>
                </a:solidFill>
                <a:latin typeface="+mn-lt"/>
              </a:defRPr>
            </a:lvl2pPr>
            <a:lvl3pPr marL="628650" indent="-180975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itchFamily="34" charset="0"/>
              <a:buChar char="−"/>
              <a:defRPr sz="1600">
                <a:solidFill>
                  <a:schemeClr val="tx1"/>
                </a:solidFill>
                <a:latin typeface="+mn-lt"/>
              </a:defRPr>
            </a:lvl3pPr>
            <a:lvl4pPr marL="809625" indent="-180975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itchFamily="34" charset="0"/>
              <a:buChar char="−"/>
              <a:defRPr sz="1600">
                <a:solidFill>
                  <a:schemeClr val="tx1"/>
                </a:solidFill>
                <a:latin typeface="+mn-lt"/>
              </a:defRPr>
            </a:lvl4pPr>
            <a:lvl5pPr marL="990600" indent="-180975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itchFamily="34" charset="0"/>
              <a:buChar char="−"/>
              <a:defRPr sz="1600">
                <a:solidFill>
                  <a:schemeClr val="tx1"/>
                </a:solidFill>
                <a:latin typeface="+mn-lt"/>
              </a:defRPr>
            </a:lvl5pPr>
            <a:lvl6pPr marL="2519363" indent="-268288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976563" indent="-268288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433763" indent="-268288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890963" indent="-268288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>
              <a:buFont typeface="+mj-lt"/>
              <a:buAutoNum type="alphaUcPeriod"/>
            </a:pPr>
            <a:endParaRPr lang="nl-NL" kern="0" dirty="0" smtClean="0"/>
          </a:p>
          <a:p>
            <a:pPr marL="342900" indent="-342900">
              <a:buFont typeface="+mj-lt"/>
              <a:buAutoNum type="alphaUcPeriod"/>
            </a:pPr>
            <a:r>
              <a:rPr lang="nl-NL" kern="0" dirty="0" smtClean="0"/>
              <a:t>Op </a:t>
            </a:r>
            <a:r>
              <a:rPr lang="nl-NL" kern="0" dirty="0"/>
              <a:t>welke manier maakt </a:t>
            </a:r>
            <a:r>
              <a:rPr lang="nl-NL" kern="0" dirty="0" err="1"/>
              <a:t>servlet</a:t>
            </a:r>
            <a:r>
              <a:rPr lang="nl-NL" kern="0" dirty="0"/>
              <a:t> 3.0 beter gebruik van server resources?</a:t>
            </a:r>
          </a:p>
          <a:p>
            <a:pPr marL="342900" indent="-342900">
              <a:buFont typeface="+mj-lt"/>
              <a:buAutoNum type="alphaUcPeriod"/>
            </a:pPr>
            <a:r>
              <a:rPr lang="nl-NL" kern="0" dirty="0"/>
              <a:t>Kun je </a:t>
            </a:r>
            <a:r>
              <a:rPr lang="nl-NL" kern="0" dirty="0" err="1"/>
              <a:t>AsyncContext</a:t>
            </a:r>
            <a:r>
              <a:rPr lang="nl-NL" kern="0" dirty="0"/>
              <a:t> gebruiken in de </a:t>
            </a:r>
            <a:r>
              <a:rPr lang="nl-NL" kern="0" dirty="0" err="1"/>
              <a:t>appserver</a:t>
            </a:r>
            <a:r>
              <a:rPr lang="nl-NL" kern="0" dirty="0"/>
              <a:t> van je huidige klant</a:t>
            </a:r>
            <a:r>
              <a:rPr lang="nl-NL" kern="0" dirty="0" smtClean="0"/>
              <a:t>?</a:t>
            </a:r>
          </a:p>
          <a:p>
            <a:pPr marL="342900" indent="-342900">
              <a:buFont typeface="+mj-lt"/>
              <a:buAutoNum type="alphaUcPeriod"/>
            </a:pPr>
            <a:r>
              <a:rPr lang="en-US" kern="0" dirty="0" smtClean="0"/>
              <a:t>Met </a:t>
            </a:r>
            <a:r>
              <a:rPr lang="en-US" kern="0" dirty="0" err="1" smtClean="0"/>
              <a:t>welke</a:t>
            </a:r>
            <a:r>
              <a:rPr lang="en-US" kern="0" dirty="0" smtClean="0"/>
              <a:t> </a:t>
            </a:r>
            <a:r>
              <a:rPr lang="en-US" kern="0" dirty="0" err="1" smtClean="0"/>
              <a:t>methode</a:t>
            </a:r>
            <a:r>
              <a:rPr lang="en-US" kern="0" dirty="0" smtClean="0"/>
              <a:t> start je </a:t>
            </a:r>
            <a:r>
              <a:rPr lang="en-US" kern="0" dirty="0" err="1" smtClean="0"/>
              <a:t>asynchrone</a:t>
            </a:r>
            <a:r>
              <a:rPr lang="en-US" kern="0" dirty="0" smtClean="0"/>
              <a:t> </a:t>
            </a:r>
            <a:r>
              <a:rPr lang="en-US" kern="0" dirty="0" err="1" smtClean="0"/>
              <a:t>requestafhandeling</a:t>
            </a:r>
            <a:r>
              <a:rPr lang="en-US" kern="0" dirty="0" smtClean="0"/>
              <a:t> in Servlet 3.x?</a:t>
            </a:r>
          </a:p>
          <a:p>
            <a:pPr marL="342900" indent="-342900">
              <a:buFont typeface="+mj-lt"/>
              <a:buAutoNum type="alphaUcPeriod"/>
            </a:pPr>
            <a:r>
              <a:rPr lang="en-US" kern="0" dirty="0" smtClean="0"/>
              <a:t>Met </a:t>
            </a:r>
            <a:r>
              <a:rPr lang="en-US" kern="0" dirty="0" err="1" smtClean="0"/>
              <a:t>welke</a:t>
            </a:r>
            <a:r>
              <a:rPr lang="en-US" kern="0" dirty="0" smtClean="0"/>
              <a:t> </a:t>
            </a:r>
            <a:r>
              <a:rPr lang="en-US" kern="0" dirty="0" err="1" smtClean="0"/>
              <a:t>annotatie</a:t>
            </a:r>
            <a:r>
              <a:rPr lang="en-US" kern="0" dirty="0"/>
              <a:t> start je </a:t>
            </a:r>
            <a:r>
              <a:rPr lang="en-US" kern="0" dirty="0" err="1"/>
              <a:t>asynchrone</a:t>
            </a:r>
            <a:r>
              <a:rPr lang="en-US" kern="0" dirty="0"/>
              <a:t> </a:t>
            </a:r>
            <a:r>
              <a:rPr lang="en-US" kern="0" dirty="0" err="1"/>
              <a:t>requestafhandeling</a:t>
            </a:r>
            <a:r>
              <a:rPr lang="en-US" kern="0" dirty="0"/>
              <a:t> in </a:t>
            </a:r>
            <a:r>
              <a:rPr lang="en-US" kern="0" dirty="0" smtClean="0"/>
              <a:t>JAX-RS 2.0?</a:t>
            </a:r>
          </a:p>
          <a:p>
            <a:pPr marL="342900" indent="-342900">
              <a:buFont typeface="+mj-lt"/>
              <a:buAutoNum type="alphaUcPeriod"/>
            </a:pPr>
            <a:r>
              <a:rPr lang="en-US" kern="0" dirty="0" err="1" smtClean="0"/>
              <a:t>Welke</a:t>
            </a:r>
            <a:r>
              <a:rPr lang="en-US" kern="0" dirty="0" smtClean="0"/>
              <a:t> JSR’s </a:t>
            </a:r>
            <a:r>
              <a:rPr lang="en-US" kern="0" dirty="0" err="1" smtClean="0"/>
              <a:t>zijn</a:t>
            </a:r>
            <a:r>
              <a:rPr lang="en-US" kern="0" dirty="0" smtClean="0"/>
              <a:t> </a:t>
            </a:r>
            <a:r>
              <a:rPr lang="en-US" kern="0" dirty="0" err="1" smtClean="0"/>
              <a:t>hierbij</a:t>
            </a:r>
            <a:r>
              <a:rPr lang="en-US" kern="0" dirty="0" smtClean="0"/>
              <a:t> </a:t>
            </a:r>
            <a:r>
              <a:rPr lang="en-US" kern="0" dirty="0" err="1" smtClean="0"/>
              <a:t>betrokken</a:t>
            </a:r>
            <a:r>
              <a:rPr lang="en-US" kern="0" dirty="0" smtClean="0"/>
              <a:t>?</a:t>
            </a:r>
          </a:p>
          <a:p>
            <a:pPr marL="342900" indent="-342900">
              <a:buFont typeface="+mj-lt"/>
              <a:buAutoNum type="alphaUcPeriod"/>
            </a:pPr>
            <a:r>
              <a:rPr lang="en-US" kern="0" dirty="0" err="1" smtClean="0"/>
              <a:t>Waar</a:t>
            </a:r>
            <a:r>
              <a:rPr lang="en-US" kern="0" dirty="0" smtClean="0"/>
              <a:t> </a:t>
            </a:r>
            <a:r>
              <a:rPr lang="en-US" kern="0" dirty="0" err="1" smtClean="0"/>
              <a:t>moet</a:t>
            </a:r>
            <a:r>
              <a:rPr lang="en-US" kern="0" dirty="0" smtClean="0"/>
              <a:t> je op </a:t>
            </a:r>
            <a:r>
              <a:rPr lang="en-US" kern="0" dirty="0" err="1" smtClean="0"/>
              <a:t>letten</a:t>
            </a:r>
            <a:r>
              <a:rPr lang="en-US" kern="0" dirty="0" smtClean="0"/>
              <a:t> </a:t>
            </a:r>
            <a:r>
              <a:rPr lang="en-US" kern="0" dirty="0" err="1" smtClean="0"/>
              <a:t>bij</a:t>
            </a:r>
            <a:r>
              <a:rPr lang="en-US" kern="0" dirty="0" smtClean="0"/>
              <a:t> </a:t>
            </a:r>
            <a:r>
              <a:rPr lang="en-US" kern="0" dirty="0" err="1" smtClean="0"/>
              <a:t>googlen</a:t>
            </a:r>
            <a:r>
              <a:rPr lang="en-US" kern="0" dirty="0" smtClean="0"/>
              <a:t> </a:t>
            </a:r>
            <a:r>
              <a:rPr lang="en-US" kern="0" dirty="0" err="1" smtClean="0"/>
              <a:t>naar</a:t>
            </a:r>
            <a:r>
              <a:rPr lang="en-US" kern="0" dirty="0" smtClean="0"/>
              <a:t> </a:t>
            </a:r>
            <a:r>
              <a:rPr lang="en-US" kern="0" dirty="0" err="1" smtClean="0"/>
              <a:t>voorbeelden</a:t>
            </a:r>
            <a:r>
              <a:rPr lang="en-US" kern="0" dirty="0" smtClean="0"/>
              <a:t>?</a:t>
            </a:r>
          </a:p>
          <a:p>
            <a:pPr marL="342900" indent="-342900">
              <a:buFont typeface="+mj-lt"/>
              <a:buAutoNum type="alphaUcPeriod"/>
            </a:pPr>
            <a:r>
              <a:rPr lang="en-US" kern="0" dirty="0" err="1" smtClean="0"/>
              <a:t>Wat</a:t>
            </a:r>
            <a:r>
              <a:rPr lang="en-US" kern="0" dirty="0" smtClean="0"/>
              <a:t> </a:t>
            </a:r>
            <a:r>
              <a:rPr lang="en-US" kern="0" dirty="0" err="1" smtClean="0"/>
              <a:t>voegt</a:t>
            </a:r>
            <a:r>
              <a:rPr lang="en-US" kern="0" dirty="0" smtClean="0"/>
              <a:t> Servlet 3.1 toe?</a:t>
            </a:r>
          </a:p>
          <a:p>
            <a:pPr marL="342900" indent="-342900">
              <a:buFont typeface="+mj-lt"/>
              <a:buAutoNum type="alphaUcPeriod"/>
            </a:pPr>
            <a:endParaRPr lang="nl-NL" kern="0" dirty="0"/>
          </a:p>
          <a:p>
            <a:pPr marL="342900" indent="-342900">
              <a:buFont typeface="+mj-lt"/>
              <a:buAutoNum type="alphaUcPeriod"/>
            </a:pPr>
            <a:endParaRPr lang="nl-NL" kern="0" dirty="0"/>
          </a:p>
        </p:txBody>
      </p:sp>
    </p:spTree>
    <p:extLst>
      <p:ext uri="{BB962C8B-B14F-4D97-AF65-F5344CB8AC3E}">
        <p14:creationId xmlns:p14="http://schemas.microsoft.com/office/powerpoint/2010/main" val="201867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the …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132</a:t>
            </a:fld>
            <a:endParaRPr lang="nl-NL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143" y="2879441"/>
            <a:ext cx="1685714" cy="1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5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4543425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Atmosphere</a:t>
            </a:r>
            <a:endParaRPr lang="nl-NL" dirty="0"/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Websokkaet</a:t>
            </a:r>
            <a:r>
              <a:rPr lang="en-US" dirty="0"/>
              <a:t> à la Québécois</a:t>
            </a:r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741872" cy="89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Leerdoelen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TODO</a:t>
            </a:r>
            <a:endParaRPr lang="nl-NL" b="1" dirty="0">
              <a:solidFill>
                <a:srgbClr val="FF0000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134</a:t>
            </a:fld>
            <a:endParaRPr lang="nl-NL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1" r="17266"/>
          <a:stretch/>
        </p:blipFill>
        <p:spPr bwMode="auto">
          <a:xfrm>
            <a:off x="7395533" y="-17253"/>
            <a:ext cx="1725283" cy="159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085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>
                <a:solidFill>
                  <a:srgbClr val="FF0000"/>
                </a:solidFill>
              </a:rPr>
              <a:t>TODO</a:t>
            </a:r>
            <a:endParaRPr lang="nl-NL" i="1" dirty="0">
              <a:solidFill>
                <a:srgbClr val="FF0000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135</a:t>
            </a:fld>
            <a:endParaRPr lang="nl-NL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963" y="1828006"/>
            <a:ext cx="476250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835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Atmosphere intro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2009, </a:t>
            </a:r>
            <a:r>
              <a:rPr lang="en-US" dirty="0" err="1" smtClean="0"/>
              <a:t>Jeanfrancois</a:t>
            </a:r>
            <a:r>
              <a:rPr lang="en-US" dirty="0" smtClean="0"/>
              <a:t> </a:t>
            </a:r>
            <a:r>
              <a:rPr lang="en-US" dirty="0" err="1" smtClean="0"/>
              <a:t>Arcand</a:t>
            </a:r>
            <a:endParaRPr lang="en-US" dirty="0" smtClean="0"/>
          </a:p>
          <a:p>
            <a:r>
              <a:rPr lang="nl-NL" dirty="0">
                <a:hlinkClick r:id="rId2"/>
              </a:rPr>
              <a:t>http://async-io.org</a:t>
            </a:r>
            <a:r>
              <a:rPr lang="nl-NL" dirty="0" smtClean="0">
                <a:hlinkClick r:id="rId2"/>
              </a:rPr>
              <a:t>/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136</a:t>
            </a:fld>
            <a:endParaRPr lang="nl-NL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1"/>
            <a:ext cx="171450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3" y="2176463"/>
            <a:ext cx="44862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001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Evaluatie</a:t>
            </a:r>
            <a:r>
              <a:rPr lang="en-US" dirty="0" smtClean="0"/>
              <a:t> </a:t>
            </a:r>
            <a:r>
              <a:rPr lang="en-US" dirty="0" err="1" smtClean="0"/>
              <a:t>leerdoelen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TODO</a:t>
            </a:r>
            <a:endParaRPr lang="nl-NL" b="1" dirty="0">
              <a:solidFill>
                <a:srgbClr val="FF0000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137</a:t>
            </a:fld>
            <a:endParaRPr lang="nl-NL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256" y="0"/>
            <a:ext cx="1483743" cy="1528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460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4543425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(SPDY &amp;) HTTP/2</a:t>
            </a:r>
            <a:endParaRPr lang="nl-NL" dirty="0"/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future of the web!</a:t>
            </a:r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741872" cy="89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7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4543425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SPDY</a:t>
            </a:r>
            <a:endParaRPr lang="nl-NL" dirty="0"/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future </a:t>
            </a:r>
            <a:r>
              <a:rPr lang="en-US" strike="sngStrike" dirty="0" smtClean="0"/>
              <a:t>is</a:t>
            </a:r>
            <a:r>
              <a:rPr lang="en-US" dirty="0" smtClean="0"/>
              <a:t> was now!</a:t>
            </a:r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741872" cy="89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6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Disclaimer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Nog nooit zelf iets mee live gezet</a:t>
            </a:r>
          </a:p>
          <a:p>
            <a:r>
              <a:rPr lang="nl-NL" dirty="0" smtClean="0"/>
              <a:t>Resultaat van experimenten &amp; zelfstudie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14</a:t>
            </a:fld>
            <a:endParaRPr lang="nl-NL"/>
          </a:p>
        </p:txBody>
      </p:sp>
      <p:pic>
        <p:nvPicPr>
          <p:cNvPr id="17410" name="Picture 2" descr="http://fibro2010.com/wp-content/uploads/2012/01/disclaimer-300x3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463" y="2185007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36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Leerdoelen</a:t>
            </a:r>
            <a:r>
              <a:rPr lang="en-US" dirty="0" smtClean="0"/>
              <a:t> SPDY &amp; HTTP/2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963" y="2633065"/>
            <a:ext cx="8572500" cy="1266075"/>
          </a:xfrm>
          <a:ln w="63500">
            <a:solidFill>
              <a:schemeClr val="tx1"/>
            </a:solidFill>
          </a:ln>
        </p:spPr>
        <p:txBody>
          <a:bodyPr/>
          <a:lstStyle/>
          <a:p>
            <a:r>
              <a:rPr lang="en-US" dirty="0" err="1" smtClean="0"/>
              <a:t>Basisbegrip</a:t>
            </a:r>
            <a:r>
              <a:rPr lang="en-US" dirty="0" smtClean="0"/>
              <a:t> van twee </a:t>
            </a:r>
            <a:r>
              <a:rPr lang="en-US" dirty="0" err="1" smtClean="0"/>
              <a:t>nieuwe</a:t>
            </a:r>
            <a:r>
              <a:rPr lang="en-US" dirty="0" smtClean="0"/>
              <a:t> </a:t>
            </a:r>
            <a:r>
              <a:rPr lang="en-US" dirty="0" err="1" smtClean="0"/>
              <a:t>transportprotocollen</a:t>
            </a:r>
            <a:r>
              <a:rPr lang="en-US" dirty="0" smtClean="0"/>
              <a:t> SPDY en HTTP/2</a:t>
            </a:r>
          </a:p>
          <a:p>
            <a:r>
              <a:rPr lang="en-US" dirty="0" err="1" smtClean="0"/>
              <a:t>Inzicht</a:t>
            </a:r>
            <a:r>
              <a:rPr lang="en-US" dirty="0" smtClean="0"/>
              <a:t> in </a:t>
            </a:r>
            <a:r>
              <a:rPr lang="en-US" dirty="0" err="1" smtClean="0"/>
              <a:t>ondersteuning</a:t>
            </a:r>
            <a:r>
              <a:rPr lang="en-US" dirty="0" smtClean="0"/>
              <a:t> door browsers en servers</a:t>
            </a:r>
          </a:p>
          <a:p>
            <a:r>
              <a:rPr lang="en-US" dirty="0" err="1" smtClean="0"/>
              <a:t>Kennis</a:t>
            </a:r>
            <a:r>
              <a:rPr lang="en-US" dirty="0" smtClean="0"/>
              <a:t> van </a:t>
            </a:r>
            <a:r>
              <a:rPr lang="en-US" dirty="0" err="1" smtClean="0"/>
              <a:t>effecten</a:t>
            </a:r>
            <a:r>
              <a:rPr lang="en-US" dirty="0" smtClean="0"/>
              <a:t> </a:t>
            </a:r>
            <a:r>
              <a:rPr lang="en-US" dirty="0" err="1" smtClean="0"/>
              <a:t>waar</a:t>
            </a:r>
            <a:r>
              <a:rPr lang="en-US" dirty="0" smtClean="0"/>
              <a:t> developers </a:t>
            </a:r>
            <a:r>
              <a:rPr lang="en-US" dirty="0" err="1" smtClean="0"/>
              <a:t>mee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maken</a:t>
            </a:r>
            <a:r>
              <a:rPr lang="en-US" dirty="0" smtClean="0"/>
              <a:t> </a:t>
            </a:r>
            <a:r>
              <a:rPr lang="en-US" dirty="0" err="1" smtClean="0"/>
              <a:t>krijgen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140</a:t>
            </a:fld>
            <a:endParaRPr lang="nl-NL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1" r="17266"/>
          <a:stretch/>
        </p:blipFill>
        <p:spPr bwMode="auto">
          <a:xfrm>
            <a:off x="7395533" y="0"/>
            <a:ext cx="1725283" cy="159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871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710" y="1028700"/>
            <a:ext cx="7256676" cy="490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5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91"/>
    </mc:Choice>
    <mc:Fallback xmlns="">
      <p:transition spd="slow" advTm="13191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57" y="950119"/>
            <a:ext cx="7787119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5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62"/>
    </mc:Choice>
    <mc:Fallback xmlns="">
      <p:transition spd="slow" advTm="12662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56" y="917398"/>
            <a:ext cx="7780693" cy="487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7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02"/>
    </mc:Choice>
    <mc:Fallback xmlns="">
      <p:transition spd="slow" advTm="13302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1" y="924014"/>
            <a:ext cx="8255936" cy="516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168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32"/>
    </mc:Choice>
    <mc:Fallback xmlns="">
      <p:transition spd="slow" advTm="13132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29" y="1071563"/>
            <a:ext cx="7903305" cy="479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8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77"/>
    </mc:Choice>
    <mc:Fallback xmlns="">
      <p:transition spd="slow" advTm="12677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SPDY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>
                <a:hlinkClick r:id="rId3"/>
              </a:rPr>
              <a:t>Google Chromium</a:t>
            </a:r>
            <a:r>
              <a:rPr lang="nl-NL" dirty="0" smtClean="0"/>
              <a:t>, 2012-2014</a:t>
            </a:r>
          </a:p>
          <a:p>
            <a:r>
              <a:rPr lang="en-US" dirty="0" smtClean="0">
                <a:hlinkClick r:id="rId4"/>
              </a:rPr>
              <a:t>White paper</a:t>
            </a:r>
            <a:endParaRPr lang="nl-NL" dirty="0" smtClean="0"/>
          </a:p>
          <a:p>
            <a:r>
              <a:rPr lang="en-US" dirty="0" smtClean="0">
                <a:hlinkClick r:id="rId5"/>
              </a:rPr>
              <a:t>Speed demo</a:t>
            </a:r>
            <a:r>
              <a:rPr lang="en-US" dirty="0" smtClean="0"/>
              <a:t> (</a:t>
            </a:r>
            <a:r>
              <a:rPr lang="en-US" dirty="0" smtClean="0">
                <a:hlinkClick r:id="rId6"/>
              </a:rPr>
              <a:t>recreated</a:t>
            </a:r>
            <a:r>
              <a:rPr lang="en-US" dirty="0" smtClean="0"/>
              <a:t>)</a:t>
            </a:r>
            <a:endParaRPr lang="nl-NL" dirty="0" smtClean="0"/>
          </a:p>
          <a:p>
            <a:endParaRPr lang="nl-NL" dirty="0"/>
          </a:p>
          <a:p>
            <a:r>
              <a:rPr lang="nl-NL" dirty="0" smtClean="0"/>
              <a:t>Huidige versie SPDY/3</a:t>
            </a:r>
          </a:p>
          <a:p>
            <a:pPr lvl="1"/>
            <a:r>
              <a:rPr lang="en-US" dirty="0" smtClean="0"/>
              <a:t>V4 </a:t>
            </a:r>
            <a:r>
              <a:rPr lang="en-US" dirty="0" err="1" smtClean="0"/>
              <a:t>wordt</a:t>
            </a:r>
            <a:r>
              <a:rPr lang="en-US" dirty="0" smtClean="0"/>
              <a:t> </a:t>
            </a:r>
            <a:r>
              <a:rPr lang="en-US" dirty="0" err="1" smtClean="0"/>
              <a:t>samengevoegd</a:t>
            </a:r>
            <a:r>
              <a:rPr lang="en-US" dirty="0" smtClean="0"/>
              <a:t> met HTTP/2</a:t>
            </a:r>
          </a:p>
          <a:p>
            <a:pPr lvl="1"/>
            <a:endParaRPr lang="nl-NL" dirty="0"/>
          </a:p>
          <a:p>
            <a:r>
              <a:rPr lang="nl-NL" dirty="0" smtClean="0"/>
              <a:t>HTTP </a:t>
            </a:r>
            <a:r>
              <a:rPr lang="nl-NL" dirty="0"/>
              <a:t>1.1 </a:t>
            </a:r>
            <a:r>
              <a:rPr lang="nl-NL" dirty="0" smtClean="0"/>
              <a:t>connectie nodig voor normale </a:t>
            </a:r>
            <a:r>
              <a:rPr lang="nl-NL" dirty="0" err="1" smtClean="0"/>
              <a:t>requests</a:t>
            </a:r>
            <a:endParaRPr lang="nl-NL" dirty="0" smtClean="0"/>
          </a:p>
          <a:p>
            <a:pPr lvl="1"/>
            <a:r>
              <a:rPr lang="nl-NL" dirty="0" smtClean="0"/>
              <a:t>HTTP/2 niet</a:t>
            </a:r>
          </a:p>
          <a:p>
            <a:pPr lvl="1"/>
            <a:endParaRPr lang="nl-NL" dirty="0"/>
          </a:p>
          <a:p>
            <a:r>
              <a:rPr lang="nl-NL" dirty="0" smtClean="0"/>
              <a:t>default </a:t>
            </a:r>
            <a:r>
              <a:rPr lang="nl-NL" dirty="0"/>
              <a:t>port 80 &amp; </a:t>
            </a:r>
            <a:r>
              <a:rPr lang="nl-NL" dirty="0" smtClean="0"/>
              <a:t>443</a:t>
            </a:r>
          </a:p>
          <a:p>
            <a:pPr lvl="1"/>
            <a:r>
              <a:rPr lang="nl-NL" dirty="0" smtClean="0"/>
              <a:t>SPDY </a:t>
            </a:r>
            <a:r>
              <a:rPr lang="nl-NL" dirty="0"/>
              <a:t>upgrade </a:t>
            </a:r>
            <a:r>
              <a:rPr lang="nl-NL" dirty="0" smtClean="0"/>
              <a:t>standaard </a:t>
            </a:r>
            <a:r>
              <a:rPr lang="nl-NL" i="1" dirty="0" smtClean="0"/>
              <a:t>alleen</a:t>
            </a:r>
            <a:r>
              <a:rPr lang="nl-NL" dirty="0" smtClean="0"/>
              <a:t> over TLS-</a:t>
            </a:r>
            <a:r>
              <a:rPr lang="nl-NL" dirty="0" err="1" smtClean="0"/>
              <a:t>encrypted</a:t>
            </a:r>
            <a:r>
              <a:rPr lang="nl-NL" dirty="0" smtClean="0"/>
              <a:t> HTTPS!</a:t>
            </a: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146</a:t>
            </a:fld>
            <a:endParaRPr lang="nl-NL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1"/>
            <a:ext cx="28575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224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Doelen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50% reduction in page load time</a:t>
            </a:r>
          </a:p>
          <a:p>
            <a:r>
              <a:rPr lang="en-US" dirty="0"/>
              <a:t>multiplexing</a:t>
            </a:r>
          </a:p>
          <a:p>
            <a:r>
              <a:rPr lang="en-US" dirty="0"/>
              <a:t>bi-directional</a:t>
            </a:r>
          </a:p>
          <a:p>
            <a:r>
              <a:rPr lang="en-US" dirty="0"/>
              <a:t>Request prioritization</a:t>
            </a:r>
          </a:p>
          <a:p>
            <a:r>
              <a:rPr lang="en-US" dirty="0"/>
              <a:t>HTTP header compression</a:t>
            </a:r>
          </a:p>
          <a:p>
            <a:endParaRPr lang="en-US" dirty="0" smtClean="0"/>
          </a:p>
          <a:p>
            <a:r>
              <a:rPr lang="en-US" dirty="0" smtClean="0"/>
              <a:t>Advanced goals:</a:t>
            </a:r>
          </a:p>
          <a:p>
            <a:pPr lvl="1"/>
            <a:r>
              <a:rPr lang="nl-NL" dirty="0"/>
              <a:t>server push: 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X-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Associated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-Content</a:t>
            </a:r>
            <a:r>
              <a:rPr lang="nl-NL" dirty="0"/>
              <a:t>: push </a:t>
            </a:r>
            <a:r>
              <a:rPr lang="nl-NL" dirty="0" err="1"/>
              <a:t>statics</a:t>
            </a:r>
            <a:r>
              <a:rPr lang="nl-NL" dirty="0"/>
              <a:t> content </a:t>
            </a:r>
            <a:r>
              <a:rPr lang="nl-NL" i="1" dirty="0" smtClean="0"/>
              <a:t>met</a:t>
            </a:r>
            <a:r>
              <a:rPr lang="nl-NL" dirty="0" smtClean="0"/>
              <a:t> initiële </a:t>
            </a:r>
            <a:r>
              <a:rPr lang="nl-NL" dirty="0"/>
              <a:t>page load</a:t>
            </a:r>
          </a:p>
          <a:p>
            <a:pPr lvl="1"/>
            <a:r>
              <a:rPr lang="nl-NL" dirty="0"/>
              <a:t>server hint: </a:t>
            </a:r>
            <a:r>
              <a:rPr lang="nl-N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X-</a:t>
            </a:r>
            <a:r>
              <a:rPr lang="nl-NL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Subresources</a:t>
            </a:r>
            <a:r>
              <a:rPr lang="nl-NL" dirty="0" smtClean="0"/>
              <a:t>: voorkomt </a:t>
            </a:r>
            <a:r>
              <a:rPr lang="nl-NL" dirty="0"/>
              <a:t>dakpan timing na parsen </a:t>
            </a:r>
            <a:r>
              <a:rPr lang="nl-NL" dirty="0" smtClean="0"/>
              <a:t>HTML/JS/CSS</a:t>
            </a:r>
            <a:endParaRPr lang="nl-NL" dirty="0"/>
          </a:p>
          <a:p>
            <a:pPr lvl="1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563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TCP slow start</a:t>
            </a:r>
            <a:endParaRPr lang="nl-NL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1362394"/>
            <a:ext cx="8572500" cy="4503100"/>
          </a:xfrm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757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963" y="1"/>
            <a:ext cx="8175625" cy="889348"/>
          </a:xfrm>
        </p:spPr>
        <p:txBody>
          <a:bodyPr/>
          <a:lstStyle/>
          <a:p>
            <a:r>
              <a:rPr lang="en-US" dirty="0" smtClean="0"/>
              <a:t>HTTP/1.1 vs. SPDY pipelining</a:t>
            </a:r>
            <a:endParaRPr lang="nl-NL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1162786"/>
            <a:ext cx="8572500" cy="4902316"/>
          </a:xfrm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149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749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Gebruikte</a:t>
            </a:r>
            <a:r>
              <a:rPr lang="en-US" dirty="0" smtClean="0"/>
              <a:t> software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JDK (&gt;=7/8)</a:t>
            </a:r>
            <a:endParaRPr lang="en-US" dirty="0"/>
          </a:p>
          <a:p>
            <a:r>
              <a:rPr lang="en-US" dirty="0" smtClean="0"/>
              <a:t>Maven</a:t>
            </a:r>
            <a:endParaRPr lang="en-US" dirty="0"/>
          </a:p>
          <a:p>
            <a:r>
              <a:rPr lang="en-US" dirty="0" smtClean="0"/>
              <a:t>IDE: Eclipse JEE, IntelliJ, NetBeans, …</a:t>
            </a:r>
          </a:p>
          <a:p>
            <a:r>
              <a:rPr lang="en-US" dirty="0" err="1" smtClean="0"/>
              <a:t>Firefoc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/of Chrome</a:t>
            </a:r>
            <a:endParaRPr lang="en-US" dirty="0"/>
          </a:p>
          <a:p>
            <a:r>
              <a:rPr lang="en-US" b="1" dirty="0" err="1"/>
              <a:t>NodeJs</a:t>
            </a:r>
            <a:endParaRPr lang="en-US" b="1" dirty="0"/>
          </a:p>
          <a:p>
            <a:r>
              <a:rPr lang="en-US" b="1" dirty="0"/>
              <a:t>Glassfish</a:t>
            </a:r>
          </a:p>
          <a:p>
            <a:r>
              <a:rPr lang="en-US" dirty="0" smtClean="0"/>
              <a:t>Tomcat (&gt;=7/9)</a:t>
            </a:r>
            <a:endParaRPr lang="en-US" dirty="0"/>
          </a:p>
          <a:p>
            <a:r>
              <a:rPr lang="en-US" b="1" dirty="0"/>
              <a:t>Wireshark</a:t>
            </a:r>
          </a:p>
          <a:p>
            <a:r>
              <a:rPr lang="en-US" b="1" dirty="0" smtClean="0"/>
              <a:t>curl</a:t>
            </a:r>
            <a:endParaRPr lang="en-US" b="1" dirty="0"/>
          </a:p>
          <a:p>
            <a:r>
              <a:rPr lang="en-US" b="1" dirty="0"/>
              <a:t>Fiddler</a:t>
            </a:r>
          </a:p>
          <a:p>
            <a:endParaRPr lang="en-US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15</a:t>
            </a:fld>
            <a:endParaRPr lang="nl-NL"/>
          </a:p>
        </p:txBody>
      </p:sp>
      <p:pic>
        <p:nvPicPr>
          <p:cNvPr id="2050" name="Picture 2" descr="http://icons.iconarchive.com/icons/creative-freedom/shimmer/256/Softwar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5397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10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4963" y="0"/>
            <a:ext cx="8175625" cy="889348"/>
          </a:xfrm>
        </p:spPr>
        <p:txBody>
          <a:bodyPr/>
          <a:lstStyle/>
          <a:p>
            <a:r>
              <a:rPr lang="en-US" dirty="0" smtClean="0"/>
              <a:t>SPDY support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963" y="889348"/>
            <a:ext cx="8572500" cy="4997885"/>
          </a:xfrm>
        </p:spPr>
        <p:txBody>
          <a:bodyPr/>
          <a:lstStyle/>
          <a:p>
            <a:r>
              <a:rPr lang="nl-NL" dirty="0" smtClean="0"/>
              <a:t>Website: </a:t>
            </a:r>
            <a:r>
              <a:rPr lang="nl-NL" dirty="0" smtClean="0">
                <a:hlinkClick r:id="rId2"/>
              </a:rPr>
              <a:t>http</a:t>
            </a:r>
            <a:r>
              <a:rPr lang="nl-NL" dirty="0">
                <a:hlinkClick r:id="rId2"/>
              </a:rPr>
              <a:t>://spdycheck.org</a:t>
            </a:r>
            <a:r>
              <a:rPr lang="nl-NL" dirty="0" smtClean="0">
                <a:hlinkClick r:id="rId2"/>
              </a:rPr>
              <a:t>/</a:t>
            </a:r>
            <a:r>
              <a:rPr lang="nl-NL" dirty="0" smtClean="0"/>
              <a:t> </a:t>
            </a:r>
          </a:p>
          <a:p>
            <a:pPr lvl="1"/>
            <a:r>
              <a:rPr lang="en-US" dirty="0"/>
              <a:t>Google, Facebook, Twitter, </a:t>
            </a:r>
            <a:r>
              <a:rPr lang="en-US" dirty="0" err="1" smtClean="0"/>
              <a:t>Wordpress</a:t>
            </a:r>
            <a:r>
              <a:rPr lang="en-US" dirty="0" smtClean="0"/>
              <a:t>, …</a:t>
            </a:r>
            <a:endParaRPr lang="nl-NL" dirty="0"/>
          </a:p>
          <a:p>
            <a:endParaRPr lang="nl-NL" dirty="0" smtClean="0"/>
          </a:p>
          <a:p>
            <a:r>
              <a:rPr lang="nl-NL" dirty="0" smtClean="0"/>
              <a:t>browsers: </a:t>
            </a:r>
            <a:r>
              <a:rPr lang="nl-NL" dirty="0"/>
              <a:t>Cr, Opera, FF, IE11, Safari, </a:t>
            </a:r>
            <a:r>
              <a:rPr lang="nl-NL" dirty="0" err="1"/>
              <a:t>Amazon</a:t>
            </a:r>
            <a:r>
              <a:rPr lang="nl-NL" dirty="0"/>
              <a:t> </a:t>
            </a:r>
            <a:r>
              <a:rPr lang="nl-NL" dirty="0" err="1" smtClean="0"/>
              <a:t>Silk</a:t>
            </a:r>
            <a:endParaRPr lang="nl-NL" dirty="0"/>
          </a:p>
          <a:p>
            <a:pPr lvl="1"/>
            <a:r>
              <a:rPr lang="nl-NL" dirty="0" smtClean="0"/>
              <a:t>Voor </a:t>
            </a:r>
            <a:r>
              <a:rPr lang="nl-NL" dirty="0" err="1" smtClean="0"/>
              <a:t>Kindle</a:t>
            </a:r>
            <a:r>
              <a:rPr lang="nl-NL" dirty="0" smtClean="0"/>
              <a:t>; ‘</a:t>
            </a:r>
            <a:r>
              <a:rPr lang="nl-NL" dirty="0" err="1" smtClean="0"/>
              <a:t>accellerator</a:t>
            </a:r>
            <a:r>
              <a:rPr lang="nl-NL" dirty="0" smtClean="0"/>
              <a:t>’ </a:t>
            </a:r>
            <a:r>
              <a:rPr lang="nl-NL" dirty="0"/>
              <a:t>via 'AWS proxy</a:t>
            </a:r>
            <a:r>
              <a:rPr lang="nl-NL" dirty="0" smtClean="0"/>
              <a:t>'</a:t>
            </a:r>
            <a:endParaRPr lang="nl-NL" dirty="0"/>
          </a:p>
          <a:p>
            <a:endParaRPr lang="nl-NL" dirty="0" smtClean="0"/>
          </a:p>
          <a:p>
            <a:r>
              <a:rPr lang="nl-NL" dirty="0" smtClean="0"/>
              <a:t>Servers:</a:t>
            </a:r>
          </a:p>
          <a:p>
            <a:pPr lvl="1"/>
            <a:r>
              <a:rPr lang="nl-NL" dirty="0"/>
              <a:t>IIS </a:t>
            </a:r>
            <a:r>
              <a:rPr lang="nl-NL" i="1" dirty="0" smtClean="0"/>
              <a:t>niet</a:t>
            </a:r>
            <a:endParaRPr lang="nl-NL" i="1" dirty="0"/>
          </a:p>
          <a:p>
            <a:pPr lvl="1"/>
            <a:r>
              <a:rPr lang="nl-NL" dirty="0"/>
              <a:t>Tomcat8</a:t>
            </a:r>
          </a:p>
          <a:p>
            <a:pPr lvl="1"/>
            <a:r>
              <a:rPr lang="nl-NL" dirty="0"/>
              <a:t>Jetty9</a:t>
            </a:r>
          </a:p>
          <a:p>
            <a:pPr lvl="1"/>
            <a:r>
              <a:rPr lang="nl-NL" dirty="0"/>
              <a:t>Netty3.3.1</a:t>
            </a:r>
          </a:p>
          <a:p>
            <a:pPr lvl="1"/>
            <a:r>
              <a:rPr lang="nl-NL" dirty="0" err="1"/>
              <a:t>Nginx</a:t>
            </a:r>
            <a:endParaRPr lang="nl-NL" dirty="0"/>
          </a:p>
          <a:p>
            <a:pPr lvl="1"/>
            <a:r>
              <a:rPr lang="nl-NL" dirty="0" smtClean="0"/>
              <a:t>Grizzly2.3: “</a:t>
            </a:r>
            <a:r>
              <a:rPr lang="nl-NL" dirty="0" err="1" smtClean="0"/>
              <a:t>highly</a:t>
            </a:r>
            <a:r>
              <a:rPr lang="nl-NL" dirty="0" smtClean="0"/>
              <a:t> </a:t>
            </a:r>
            <a:r>
              <a:rPr lang="nl-NL" dirty="0" err="1"/>
              <a:t>scalable</a:t>
            </a:r>
            <a:r>
              <a:rPr lang="nl-NL" dirty="0"/>
              <a:t> NIO-</a:t>
            </a:r>
            <a:r>
              <a:rPr lang="nl-NL" dirty="0" err="1"/>
              <a:t>based</a:t>
            </a:r>
            <a:r>
              <a:rPr lang="nl-NL" dirty="0"/>
              <a:t> server </a:t>
            </a:r>
            <a:r>
              <a:rPr lang="nl-NL" dirty="0" err="1" smtClean="0"/>
              <a:t>framework</a:t>
            </a:r>
            <a:r>
              <a:rPr lang="nl-NL" dirty="0" smtClean="0"/>
              <a:t>” -  GlassFish4</a:t>
            </a:r>
            <a:endParaRPr lang="nl-NL" dirty="0"/>
          </a:p>
          <a:p>
            <a:pPr lvl="1"/>
            <a:r>
              <a:rPr lang="nl-NL" dirty="0" err="1"/>
              <a:t>BigIP</a:t>
            </a:r>
            <a:r>
              <a:rPr lang="nl-NL" dirty="0"/>
              <a:t> F5 load </a:t>
            </a:r>
            <a:r>
              <a:rPr lang="nl-NL" dirty="0" err="1"/>
              <a:t>balancers</a:t>
            </a:r>
            <a:endParaRPr lang="nl-NL" dirty="0"/>
          </a:p>
          <a:p>
            <a:pPr lvl="1"/>
            <a:r>
              <a:rPr lang="nl-NL" dirty="0"/>
              <a:t>Apache </a:t>
            </a:r>
            <a:r>
              <a:rPr lang="nl-NL" dirty="0" err="1"/>
              <a:t>httpd</a:t>
            </a:r>
            <a:r>
              <a:rPr lang="nl-NL" dirty="0"/>
              <a:t> 2.2 </a:t>
            </a:r>
            <a:r>
              <a:rPr lang="nl-NL" dirty="0" err="1"/>
              <a:t>mod_spdy</a:t>
            </a:r>
            <a:endParaRPr lang="nl-NL" dirty="0"/>
          </a:p>
          <a:p>
            <a:pPr lvl="1"/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150</a:t>
            </a:fld>
            <a:endParaRPr lang="nl-NL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5" y="6326876"/>
            <a:ext cx="477420" cy="531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672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151</a:t>
            </a:fld>
            <a:endParaRPr lang="nl-NL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963" y="1828006"/>
            <a:ext cx="476250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532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Opdracht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nl-NL" dirty="0" smtClean="0"/>
              <a:t>Zie </a:t>
            </a:r>
            <a:r>
              <a:rPr lang="nl-NL" b="1" dirty="0" smtClean="0"/>
              <a:t>‘</a:t>
            </a:r>
            <a:r>
              <a:rPr lang="nl-NL" b="1" dirty="0"/>
              <a:t>SPDY lab </a:t>
            </a:r>
            <a:r>
              <a:rPr lang="nl-NL" b="1" dirty="0" smtClean="0"/>
              <a:t>recipe’ </a:t>
            </a:r>
            <a:r>
              <a:rPr lang="nl-NL" dirty="0" smtClean="0"/>
              <a:t>p.31 </a:t>
            </a:r>
            <a:r>
              <a:rPr lang="nl-NL" dirty="0" smtClean="0"/>
              <a:t>in cookbook</a:t>
            </a:r>
            <a:endParaRPr lang="nl-NL" dirty="0"/>
          </a:p>
          <a:p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152</a:t>
            </a:fld>
            <a:endParaRPr lang="nl-NL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1"/>
            <a:ext cx="352425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671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4543425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HTTP/2</a:t>
            </a:r>
            <a:endParaRPr lang="nl-NL" dirty="0"/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future moving in!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5607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HTTP/2 (“</a:t>
            </a:r>
            <a:r>
              <a:rPr lang="en-US" dirty="0" err="1" smtClean="0"/>
              <a:t>HTTPbis</a:t>
            </a:r>
            <a:r>
              <a:rPr lang="en-US" dirty="0" smtClean="0"/>
              <a:t>”)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 </a:t>
            </a:r>
            <a:r>
              <a:rPr lang="en-US" dirty="0" smtClean="0"/>
              <a:t>1.1: </a:t>
            </a:r>
            <a:r>
              <a:rPr lang="en-US" dirty="0" smtClean="0">
                <a:hlinkClick r:id="rId3"/>
              </a:rPr>
              <a:t>RFC 2616</a:t>
            </a:r>
            <a:r>
              <a:rPr lang="en-US" dirty="0" smtClean="0"/>
              <a:t>, 1999</a:t>
            </a:r>
          </a:p>
          <a:p>
            <a:endParaRPr lang="en-US" dirty="0"/>
          </a:p>
          <a:p>
            <a:r>
              <a:rPr lang="en-US" dirty="0" smtClean="0"/>
              <a:t>Mei-2015: </a:t>
            </a:r>
            <a:r>
              <a:rPr lang="en-US" dirty="0" smtClean="0">
                <a:hlinkClick r:id="rId4"/>
              </a:rPr>
              <a:t>final RFC 7540</a:t>
            </a:r>
            <a:r>
              <a:rPr lang="en-US" dirty="0" smtClean="0"/>
              <a:t> </a:t>
            </a:r>
            <a:r>
              <a:rPr lang="en-US" dirty="0" smtClean="0">
                <a:hlinkClick r:id="rId5"/>
              </a:rPr>
              <a:t>HTTP/2</a:t>
            </a:r>
            <a:r>
              <a:rPr lang="en-US" dirty="0" smtClean="0"/>
              <a:t> spec (</a:t>
            </a:r>
            <a:r>
              <a:rPr lang="en-US" dirty="0" smtClean="0">
                <a:hlinkClick r:id="rId6"/>
              </a:rPr>
              <a:t>Wikipedia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err="1" smtClean="0"/>
              <a:t>Doel</a:t>
            </a:r>
            <a:r>
              <a:rPr lang="en-US" dirty="0" smtClean="0"/>
              <a:t>: </a:t>
            </a:r>
            <a:r>
              <a:rPr lang="en-US" dirty="0" err="1" smtClean="0"/>
              <a:t>verklein</a:t>
            </a:r>
            <a:r>
              <a:rPr lang="en-US" dirty="0" smtClean="0"/>
              <a:t> latency en </a:t>
            </a:r>
            <a:r>
              <a:rPr lang="en-US" dirty="0" err="1" smtClean="0"/>
              <a:t>network&amp;server</a:t>
            </a:r>
            <a:r>
              <a:rPr lang="en-US" dirty="0" smtClean="0"/>
              <a:t> resource-</a:t>
            </a:r>
            <a:r>
              <a:rPr lang="en-US" dirty="0" err="1" smtClean="0"/>
              <a:t>gebruik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Reactie</a:t>
            </a:r>
            <a:r>
              <a:rPr lang="en-US" dirty="0" smtClean="0"/>
              <a:t> op (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gebaseerd</a:t>
            </a:r>
            <a:r>
              <a:rPr lang="en-US" dirty="0" smtClean="0"/>
              <a:t> op)SPDY</a:t>
            </a:r>
          </a:p>
          <a:p>
            <a:endParaRPr lang="en-US" dirty="0"/>
          </a:p>
          <a:p>
            <a:r>
              <a:rPr lang="en-US" dirty="0" err="1" smtClean="0"/>
              <a:t>Grotendeels</a:t>
            </a:r>
            <a:r>
              <a:rPr lang="en-US" dirty="0" smtClean="0"/>
              <a:t> </a:t>
            </a:r>
            <a:r>
              <a:rPr lang="en-US" dirty="0" err="1" smtClean="0"/>
              <a:t>gelijk</a:t>
            </a:r>
            <a:r>
              <a:rPr lang="en-US" dirty="0" smtClean="0"/>
              <a:t> </a:t>
            </a:r>
            <a:r>
              <a:rPr lang="en-US" dirty="0" err="1" smtClean="0"/>
              <a:t>aan</a:t>
            </a:r>
            <a:r>
              <a:rPr lang="en-US" dirty="0" smtClean="0"/>
              <a:t> HTTP/1.1</a:t>
            </a:r>
          </a:p>
          <a:p>
            <a:pPr lvl="1"/>
            <a:r>
              <a:rPr lang="en-US" dirty="0" err="1" smtClean="0"/>
              <a:t>Gewoon</a:t>
            </a:r>
            <a:r>
              <a:rPr lang="en-US" dirty="0" smtClean="0"/>
              <a:t> </a:t>
            </a:r>
            <a:r>
              <a:rPr lang="en-US" dirty="0" err="1" smtClean="0"/>
              <a:t>poort</a:t>
            </a:r>
            <a:r>
              <a:rPr lang="en-US" dirty="0" smtClean="0"/>
              <a:t> </a:t>
            </a:r>
            <a:r>
              <a:rPr lang="en-US" dirty="0"/>
              <a:t>80 &amp; </a:t>
            </a:r>
            <a:r>
              <a:rPr lang="en-US" dirty="0" smtClean="0"/>
              <a:t>443</a:t>
            </a:r>
          </a:p>
          <a:p>
            <a:pPr lvl="1"/>
            <a:r>
              <a:rPr lang="en-US" dirty="0" err="1" smtClean="0"/>
              <a:t>Bekende</a:t>
            </a:r>
            <a:r>
              <a:rPr lang="en-US" dirty="0" smtClean="0"/>
              <a:t> methods</a:t>
            </a:r>
            <a:endParaRPr lang="en-US" dirty="0"/>
          </a:p>
          <a:p>
            <a:pPr lvl="1"/>
            <a:r>
              <a:rPr lang="en-US" dirty="0" err="1" smtClean="0"/>
              <a:t>Gebruik</a:t>
            </a:r>
            <a:r>
              <a:rPr lang="en-US" dirty="0" smtClean="0"/>
              <a:t> van </a:t>
            </a:r>
            <a:r>
              <a:rPr lang="en-US" dirty="0" err="1" smtClean="0"/>
              <a:t>onderliggende</a:t>
            </a:r>
            <a:r>
              <a:rPr lang="en-US" dirty="0" smtClean="0"/>
              <a:t> TCP </a:t>
            </a:r>
            <a:r>
              <a:rPr lang="en-US" dirty="0" err="1" smtClean="0"/>
              <a:t>verbinding</a:t>
            </a:r>
            <a:r>
              <a:rPr lang="en-US" dirty="0" smtClean="0"/>
              <a:t> </a:t>
            </a:r>
            <a:r>
              <a:rPr lang="en-US" u="sng" dirty="0" err="1" smtClean="0"/>
              <a:t>compleet</a:t>
            </a:r>
            <a:r>
              <a:rPr lang="en-US" u="sng" dirty="0" smtClean="0"/>
              <a:t> </a:t>
            </a:r>
            <a:r>
              <a:rPr lang="en-US" u="sng" dirty="0" err="1" smtClean="0"/>
              <a:t>herzien</a:t>
            </a:r>
            <a:endParaRPr lang="en-US" u="sng" dirty="0" smtClean="0"/>
          </a:p>
          <a:p>
            <a:pPr lvl="2"/>
            <a:r>
              <a:rPr lang="en-US" dirty="0" smtClean="0"/>
              <a:t>“over the wire”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154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5750" y="1"/>
            <a:ext cx="504825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15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HTTP/2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Features:</a:t>
            </a:r>
          </a:p>
          <a:p>
            <a:pPr lvl="1"/>
            <a:r>
              <a:rPr lang="en-US" dirty="0" err="1" smtClean="0"/>
              <a:t>Binair</a:t>
            </a:r>
            <a:r>
              <a:rPr lang="en-US" dirty="0" smtClean="0"/>
              <a:t> </a:t>
            </a:r>
            <a:r>
              <a:rPr lang="en-US" dirty="0" err="1" smtClean="0"/>
              <a:t>i.p.v</a:t>
            </a:r>
            <a:r>
              <a:rPr lang="en-US" dirty="0" smtClean="0"/>
              <a:t>. text-based</a:t>
            </a:r>
          </a:p>
          <a:p>
            <a:pPr lvl="1"/>
            <a:r>
              <a:rPr lang="nl-NL" dirty="0" err="1"/>
              <a:t>transparente</a:t>
            </a:r>
            <a:r>
              <a:rPr lang="nl-NL" dirty="0"/>
              <a:t> upgrade als browser &amp; server beide </a:t>
            </a:r>
            <a:r>
              <a:rPr lang="nl-NL" dirty="0" smtClean="0"/>
              <a:t>HTTP/2 </a:t>
            </a:r>
            <a:r>
              <a:rPr lang="nl-NL" dirty="0"/>
              <a:t>‘spreken’</a:t>
            </a:r>
            <a:endParaRPr lang="en-US" dirty="0"/>
          </a:p>
          <a:p>
            <a:pPr lvl="1"/>
            <a:r>
              <a:rPr lang="en-US" dirty="0" smtClean="0"/>
              <a:t>header compression (HPACK) &amp; </a:t>
            </a:r>
            <a:r>
              <a:rPr lang="en-US" i="1" dirty="0" err="1" smtClean="0"/>
              <a:t>verplichte</a:t>
            </a:r>
            <a:r>
              <a:rPr lang="en-US" dirty="0" smtClean="0"/>
              <a:t> data </a:t>
            </a:r>
            <a:r>
              <a:rPr lang="en-US" dirty="0" err="1" smtClean="0"/>
              <a:t>compressie</a:t>
            </a:r>
            <a:endParaRPr lang="en-US" dirty="0"/>
          </a:p>
          <a:p>
            <a:pPr lvl="1"/>
            <a:r>
              <a:rPr lang="en-US" dirty="0"/>
              <a:t>server push</a:t>
            </a:r>
          </a:p>
          <a:p>
            <a:pPr lvl="1"/>
            <a:r>
              <a:rPr lang="en-US" dirty="0"/>
              <a:t>request-response multiplexing, </a:t>
            </a:r>
            <a:r>
              <a:rPr lang="en-US" dirty="0" err="1" smtClean="0"/>
              <a:t>zelfs</a:t>
            </a:r>
            <a:r>
              <a:rPr lang="en-US" dirty="0" smtClean="0"/>
              <a:t> cross-host</a:t>
            </a:r>
          </a:p>
          <a:p>
            <a:pPr lvl="2"/>
            <a:r>
              <a:rPr lang="en-US" dirty="0" err="1" smtClean="0"/>
              <a:t>Meerdere</a:t>
            </a:r>
            <a:r>
              <a:rPr lang="en-US" dirty="0" smtClean="0"/>
              <a:t> </a:t>
            </a:r>
            <a:r>
              <a:rPr lang="en-US" dirty="0" err="1" smtClean="0"/>
              <a:t>openstaande</a:t>
            </a:r>
            <a:r>
              <a:rPr lang="en-US" dirty="0" smtClean="0"/>
              <a:t> requests</a:t>
            </a:r>
          </a:p>
          <a:p>
            <a:pPr lvl="2"/>
            <a:r>
              <a:rPr lang="en-US" dirty="0" smtClean="0"/>
              <a:t>Response </a:t>
            </a:r>
            <a:r>
              <a:rPr lang="en-US" dirty="0" err="1" smtClean="0"/>
              <a:t>komt</a:t>
            </a:r>
            <a:r>
              <a:rPr lang="en-US" dirty="0" smtClean="0"/>
              <a:t> </a:t>
            </a:r>
            <a:r>
              <a:rPr lang="en-US" dirty="0" err="1" smtClean="0"/>
              <a:t>meteen</a:t>
            </a:r>
            <a:r>
              <a:rPr lang="en-US" dirty="0" smtClean="0"/>
              <a:t> </a:t>
            </a:r>
            <a:r>
              <a:rPr lang="en-US" dirty="0" err="1" smtClean="0"/>
              <a:t>binnen</a:t>
            </a:r>
            <a:r>
              <a:rPr lang="en-US" dirty="0" smtClean="0"/>
              <a:t> </a:t>
            </a:r>
            <a:r>
              <a:rPr lang="en-US" dirty="0" err="1" smtClean="0"/>
              <a:t>wanneer</a:t>
            </a:r>
            <a:r>
              <a:rPr lang="en-US" dirty="0" smtClean="0"/>
              <a:t> </a:t>
            </a:r>
            <a:r>
              <a:rPr lang="en-US" dirty="0" err="1" smtClean="0"/>
              <a:t>beschikbaar</a:t>
            </a:r>
            <a:endParaRPr lang="en-US" dirty="0"/>
          </a:p>
          <a:p>
            <a:pPr lvl="1"/>
            <a:r>
              <a:rPr lang="en-US" dirty="0"/>
              <a:t>prioritization</a:t>
            </a:r>
          </a:p>
          <a:p>
            <a:pPr lvl="1"/>
            <a:r>
              <a:rPr lang="en-US" i="1" dirty="0" smtClean="0"/>
              <a:t>Always-on </a:t>
            </a:r>
            <a:r>
              <a:rPr lang="en-US" dirty="0" smtClean="0"/>
              <a:t>TLS1.2+ </a:t>
            </a:r>
            <a:r>
              <a:rPr lang="en-US" dirty="0" err="1" smtClean="0"/>
              <a:t>encryptie</a:t>
            </a:r>
            <a:r>
              <a:rPr lang="en-US" dirty="0"/>
              <a:t> met TLS </a:t>
            </a:r>
            <a:r>
              <a:rPr lang="en-US" dirty="0" err="1" smtClean="0"/>
              <a:t>Extensie</a:t>
            </a:r>
            <a:r>
              <a:rPr lang="en-US" dirty="0" smtClean="0"/>
              <a:t>: (</a:t>
            </a:r>
            <a:r>
              <a:rPr lang="en-US" dirty="0"/>
              <a:t>Transport Layer Security</a:t>
            </a:r>
            <a:r>
              <a:rPr lang="en-US" dirty="0" smtClean="0"/>
              <a:t>)</a:t>
            </a:r>
            <a:endParaRPr lang="en-US" dirty="0"/>
          </a:p>
          <a:p>
            <a:pPr lvl="2"/>
            <a:r>
              <a:rPr lang="en-US" dirty="0" smtClean="0"/>
              <a:t>Oud: Next </a:t>
            </a:r>
            <a:r>
              <a:rPr lang="en-US" dirty="0"/>
              <a:t>Protocol Negotiation </a:t>
            </a:r>
            <a:r>
              <a:rPr lang="en-US" dirty="0" smtClean="0"/>
              <a:t>(</a:t>
            </a:r>
            <a:r>
              <a:rPr lang="en-US" dirty="0"/>
              <a:t>NPN</a:t>
            </a:r>
            <a:r>
              <a:rPr lang="en-US" dirty="0" smtClean="0"/>
              <a:t>)</a:t>
            </a:r>
          </a:p>
          <a:p>
            <a:pPr lvl="2"/>
            <a:r>
              <a:rPr lang="en-US" dirty="0" err="1" smtClean="0"/>
              <a:t>Nieuw</a:t>
            </a:r>
            <a:r>
              <a:rPr lang="en-US" dirty="0"/>
              <a:t>: </a:t>
            </a:r>
            <a:r>
              <a:rPr lang="en-US" dirty="0" smtClean="0"/>
              <a:t>Application </a:t>
            </a:r>
            <a:r>
              <a:rPr lang="en-US" dirty="0"/>
              <a:t>Layer Protocol Negotiation </a:t>
            </a:r>
            <a:r>
              <a:rPr lang="en-US" dirty="0" smtClean="0"/>
              <a:t>Extension (ALPN)</a:t>
            </a:r>
            <a:br>
              <a:rPr lang="en-US" dirty="0" smtClean="0"/>
            </a:br>
            <a:r>
              <a:rPr lang="en-US" i="1" dirty="0" smtClean="0"/>
              <a:t>“</a:t>
            </a:r>
            <a:r>
              <a:rPr lang="en-US" i="1" dirty="0" err="1" smtClean="0"/>
              <a:t>tls-applayerprotoneg</a:t>
            </a:r>
            <a:r>
              <a:rPr lang="en-US" i="1" dirty="0" smtClean="0"/>
              <a:t>”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155</a:t>
            </a:fld>
            <a:endParaRPr lang="nl-NL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5" y="6326876"/>
            <a:ext cx="477420" cy="531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5494" y="1"/>
            <a:ext cx="6658506" cy="124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2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 TCP connection; multiple streams</a:t>
            </a:r>
          </a:p>
          <a:p>
            <a:r>
              <a:rPr lang="en-US" dirty="0" smtClean="0"/>
              <a:t>Frames: header, data, settings &amp; 7 </a:t>
            </a:r>
            <a:r>
              <a:rPr lang="en-US" dirty="0" err="1" smtClean="0"/>
              <a:t>andere</a:t>
            </a:r>
            <a:endParaRPr lang="en-US" dirty="0" smtClean="0"/>
          </a:p>
          <a:p>
            <a:r>
              <a:rPr lang="en-US" dirty="0" err="1" smtClean="0"/>
              <a:t>Evt</a:t>
            </a:r>
            <a:r>
              <a:rPr lang="en-US" dirty="0" smtClean="0"/>
              <a:t>. </a:t>
            </a:r>
            <a:r>
              <a:rPr lang="en-US" dirty="0" err="1"/>
              <a:t>o</a:t>
            </a:r>
            <a:r>
              <a:rPr lang="en-US" dirty="0" err="1" smtClean="0"/>
              <a:t>pgesplitst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ze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groot</a:t>
            </a:r>
            <a:r>
              <a:rPr lang="en-US" dirty="0" smtClean="0"/>
              <a:t> </a:t>
            </a:r>
            <a:r>
              <a:rPr lang="en-US" dirty="0" err="1" smtClean="0"/>
              <a:t>zijn</a:t>
            </a:r>
            <a:endParaRPr lang="en-US" dirty="0" smtClean="0"/>
          </a:p>
          <a:p>
            <a:r>
              <a:rPr lang="en-US" dirty="0" err="1" smtClean="0"/>
              <a:t>Correlatie</a:t>
            </a:r>
            <a:r>
              <a:rPr lang="en-US" dirty="0" smtClean="0"/>
              <a:t> </a:t>
            </a:r>
            <a:r>
              <a:rPr lang="en-US" dirty="0" err="1" smtClean="0"/>
              <a:t>o.b.v</a:t>
            </a:r>
            <a:r>
              <a:rPr lang="en-US" dirty="0" smtClean="0"/>
              <a:t>. stream id</a:t>
            </a:r>
          </a:p>
          <a:p>
            <a:r>
              <a:rPr lang="en-US" dirty="0" err="1" smtClean="0"/>
              <a:t>Verder</a:t>
            </a:r>
            <a:r>
              <a:rPr lang="en-US" dirty="0" smtClean="0"/>
              <a:t> unordered; </a:t>
            </a:r>
            <a:r>
              <a:rPr lang="en-US" dirty="0" err="1" smtClean="0"/>
              <a:t>vgl</a:t>
            </a:r>
            <a:r>
              <a:rPr lang="en-US" dirty="0" smtClean="0"/>
              <a:t>. TCP</a:t>
            </a:r>
          </a:p>
          <a:p>
            <a:r>
              <a:rPr lang="en-US" dirty="0" smtClean="0"/>
              <a:t>Flow control</a:t>
            </a:r>
          </a:p>
          <a:p>
            <a:r>
              <a:rPr lang="en-US" dirty="0" err="1" smtClean="0"/>
              <a:t>Prio</a:t>
            </a:r>
            <a:r>
              <a:rPr lang="en-US" dirty="0" smtClean="0"/>
              <a:t>: client </a:t>
            </a:r>
            <a:r>
              <a:rPr lang="en-US" dirty="0" err="1" smtClean="0"/>
              <a:t>stuurt</a:t>
            </a:r>
            <a:r>
              <a:rPr lang="en-US" dirty="0" smtClean="0"/>
              <a:t> dependent stream id </a:t>
            </a:r>
            <a:r>
              <a:rPr lang="en-US" dirty="0" err="1" smtClean="0"/>
              <a:t>en</a:t>
            </a:r>
            <a:r>
              <a:rPr lang="en-US" dirty="0" smtClean="0"/>
              <a:t> weight</a:t>
            </a:r>
          </a:p>
          <a:p>
            <a:r>
              <a:rPr lang="en-US" dirty="0" smtClean="0"/>
              <a:t>Server push </a:t>
            </a:r>
            <a:r>
              <a:rPr lang="en-US" dirty="0" err="1" smtClean="0"/>
              <a:t>kan</a:t>
            </a:r>
            <a:r>
              <a:rPr lang="en-US" dirty="0" smtClean="0"/>
              <a:t> </a:t>
            </a:r>
            <a:r>
              <a:rPr lang="en-US" dirty="0" err="1" smtClean="0"/>
              <a:t>trager</a:t>
            </a:r>
            <a:r>
              <a:rPr lang="en-US" dirty="0" smtClean="0"/>
              <a:t> </a:t>
            </a:r>
            <a:r>
              <a:rPr lang="en-US" dirty="0" err="1" smtClean="0"/>
              <a:t>werken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client de resources al </a:t>
            </a:r>
            <a:r>
              <a:rPr lang="en-US" dirty="0" err="1" smtClean="0"/>
              <a:t>heeft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ze</a:t>
            </a:r>
            <a:r>
              <a:rPr lang="en-US" dirty="0" smtClean="0"/>
              <a:t> </a:t>
            </a:r>
            <a:r>
              <a:rPr lang="en-US" dirty="0" err="1" smtClean="0"/>
              <a:t>allemaal</a:t>
            </a:r>
            <a:r>
              <a:rPr lang="en-US" dirty="0" smtClean="0"/>
              <a:t> </a:t>
            </a:r>
            <a:r>
              <a:rPr lang="en-US" dirty="0" err="1" smtClean="0"/>
              <a:t>gaat</a:t>
            </a:r>
            <a:r>
              <a:rPr lang="en-US" dirty="0" smtClean="0"/>
              <a:t> </a:t>
            </a:r>
            <a:r>
              <a:rPr lang="en-US" dirty="0" err="1" smtClean="0"/>
              <a:t>cancellen</a:t>
            </a:r>
            <a:endParaRPr lang="en-US" dirty="0" smtClean="0"/>
          </a:p>
          <a:p>
            <a:pPr lvl="1"/>
            <a:r>
              <a:rPr lang="en-US" dirty="0" err="1" smtClean="0"/>
              <a:t>Push_promise</a:t>
            </a:r>
            <a:r>
              <a:rPr lang="en-US" dirty="0" smtClean="0"/>
              <a:t> </a:t>
            </a:r>
            <a:r>
              <a:rPr lang="en-US" i="1" dirty="0" err="1" smtClean="0"/>
              <a:t>moet</a:t>
            </a:r>
            <a:r>
              <a:rPr lang="en-US" dirty="0" smtClean="0"/>
              <a:t> </a:t>
            </a:r>
            <a:r>
              <a:rPr lang="en-US" dirty="0" err="1" smtClean="0"/>
              <a:t>eerder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‘</a:t>
            </a:r>
            <a:r>
              <a:rPr lang="en-US" dirty="0" err="1" smtClean="0"/>
              <a:t>echte</a:t>
            </a:r>
            <a:r>
              <a:rPr lang="en-US" dirty="0" smtClean="0"/>
              <a:t>’ response </a:t>
            </a:r>
            <a:r>
              <a:rPr lang="en-US" dirty="0" err="1" smtClean="0"/>
              <a:t>gestuurd</a:t>
            </a:r>
            <a:r>
              <a:rPr lang="en-US" dirty="0" smtClean="0"/>
              <a:t> </a:t>
            </a:r>
            <a:r>
              <a:rPr lang="en-US" dirty="0" err="1" smtClean="0"/>
              <a:t>worden</a:t>
            </a:r>
            <a:r>
              <a:rPr lang="en-US" dirty="0" smtClean="0"/>
              <a:t> om race condition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voorkomen</a:t>
            </a:r>
            <a:r>
              <a:rPr lang="en-US" dirty="0" smtClean="0"/>
              <a:t>!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156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982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HTTP/2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157</a:t>
            </a:fld>
            <a:endParaRPr lang="nl-NL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1" b="7165"/>
          <a:stretch/>
        </p:blipFill>
        <p:spPr bwMode="auto">
          <a:xfrm>
            <a:off x="596939" y="2277374"/>
            <a:ext cx="8098489" cy="250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93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HTTP/2 interleaved streams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158</a:t>
            </a:fld>
            <a:endParaRPr 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68" y="1616364"/>
            <a:ext cx="8255889" cy="399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7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Gevolgen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developers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963" y="1032821"/>
            <a:ext cx="8572500" cy="5199721"/>
          </a:xfrm>
        </p:spPr>
        <p:txBody>
          <a:bodyPr/>
          <a:lstStyle/>
          <a:p>
            <a:r>
              <a:rPr lang="en-US" dirty="0" err="1" smtClean="0"/>
              <a:t>Initieel</a:t>
            </a:r>
            <a:r>
              <a:rPr lang="en-US" dirty="0" smtClean="0"/>
              <a:t> </a:t>
            </a:r>
            <a:r>
              <a:rPr lang="en-US" dirty="0" err="1" smtClean="0"/>
              <a:t>niet</a:t>
            </a:r>
            <a:r>
              <a:rPr lang="en-US" dirty="0" smtClean="0"/>
              <a:t> </a:t>
            </a:r>
            <a:r>
              <a:rPr lang="en-US" dirty="0" err="1" smtClean="0"/>
              <a:t>veel</a:t>
            </a:r>
            <a:endParaRPr lang="en-US" dirty="0" smtClean="0"/>
          </a:p>
          <a:p>
            <a:pPr lvl="1"/>
            <a:r>
              <a:rPr lang="en-US" dirty="0" smtClean="0"/>
              <a:t>GET, POST, etc. </a:t>
            </a:r>
            <a:r>
              <a:rPr lang="en-US" dirty="0" err="1" smtClean="0"/>
              <a:t>zoals</a:t>
            </a:r>
            <a:r>
              <a:rPr lang="en-US" dirty="0" smtClean="0"/>
              <a:t> </a:t>
            </a:r>
            <a:r>
              <a:rPr lang="en-US" dirty="0" err="1" smtClean="0"/>
              <a:t>bekend</a:t>
            </a:r>
            <a:endParaRPr lang="en-US" dirty="0" smtClean="0"/>
          </a:p>
          <a:p>
            <a:pPr lvl="1"/>
            <a:r>
              <a:rPr lang="en-US" dirty="0" err="1" smtClean="0"/>
              <a:t>Binair</a:t>
            </a:r>
            <a:r>
              <a:rPr lang="en-US" dirty="0" smtClean="0"/>
              <a:t> =&gt; HTTP/2-capable tools </a:t>
            </a:r>
            <a:r>
              <a:rPr lang="en-US" dirty="0" err="1" smtClean="0"/>
              <a:t>nodig</a:t>
            </a:r>
            <a:r>
              <a:rPr lang="en-US" dirty="0" smtClean="0"/>
              <a:t> (Wireshark, curl, </a:t>
            </a:r>
            <a:r>
              <a:rPr lang="en-US" dirty="0" err="1" smtClean="0"/>
              <a:t>wget</a:t>
            </a:r>
            <a:r>
              <a:rPr lang="en-US" dirty="0" smtClean="0"/>
              <a:t>, ..)</a:t>
            </a:r>
            <a:endParaRPr lang="en-US" dirty="0"/>
          </a:p>
          <a:p>
            <a:r>
              <a:rPr lang="en-US" dirty="0" err="1" smtClean="0"/>
              <a:t>Blijven</a:t>
            </a:r>
            <a:r>
              <a:rPr lang="en-US" dirty="0" smtClean="0"/>
              <a:t> </a:t>
            </a:r>
            <a:r>
              <a:rPr lang="en-US" dirty="0" err="1" smtClean="0"/>
              <a:t>nuttige</a:t>
            </a:r>
            <a:r>
              <a:rPr lang="en-US" dirty="0" smtClean="0"/>
              <a:t> speedups:</a:t>
            </a:r>
          </a:p>
          <a:p>
            <a:pPr lvl="1"/>
            <a:r>
              <a:rPr lang="en-US" dirty="0" smtClean="0"/>
              <a:t>Static content op CDN</a:t>
            </a:r>
          </a:p>
          <a:p>
            <a:pPr lvl="1"/>
            <a:r>
              <a:rPr lang="en-US" dirty="0" err="1" smtClean="0"/>
              <a:t>Minimaliseer</a:t>
            </a:r>
            <a:r>
              <a:rPr lang="en-US" dirty="0" smtClean="0"/>
              <a:t> DNS lookups</a:t>
            </a:r>
          </a:p>
          <a:p>
            <a:pPr lvl="1"/>
            <a:r>
              <a:rPr lang="en-US" dirty="0" smtClean="0"/>
              <a:t>CSS include </a:t>
            </a:r>
            <a:r>
              <a:rPr lang="en-US" dirty="0" err="1" smtClean="0"/>
              <a:t>bovenaan</a:t>
            </a:r>
            <a:endParaRPr lang="en-US" dirty="0" smtClean="0"/>
          </a:p>
          <a:p>
            <a:pPr lvl="1"/>
            <a:r>
              <a:rPr lang="en-US" dirty="0" smtClean="0"/>
              <a:t>JS include </a:t>
            </a:r>
            <a:r>
              <a:rPr lang="en-US" dirty="0" err="1" smtClean="0"/>
              <a:t>onderin</a:t>
            </a:r>
            <a:endParaRPr lang="en-US" dirty="0" smtClean="0"/>
          </a:p>
          <a:p>
            <a:r>
              <a:rPr lang="en-US" dirty="0" smtClean="0"/>
              <a:t>Worden </a:t>
            </a:r>
            <a:r>
              <a:rPr lang="en-US" dirty="0" err="1" smtClean="0"/>
              <a:t>overbodige</a:t>
            </a:r>
            <a:r>
              <a:rPr lang="en-US" dirty="0" smtClean="0"/>
              <a:t> speedups:</a:t>
            </a:r>
          </a:p>
          <a:p>
            <a:pPr lvl="1"/>
            <a:r>
              <a:rPr lang="en-US" dirty="0" smtClean="0"/>
              <a:t>Image sprites (multiplexing)</a:t>
            </a:r>
          </a:p>
          <a:p>
            <a:pPr lvl="1"/>
            <a:r>
              <a:rPr lang="en-US" dirty="0" smtClean="0"/>
              <a:t>Minifying statics &amp; HTML (compression built-in)</a:t>
            </a:r>
          </a:p>
          <a:p>
            <a:pPr lvl="1"/>
            <a:r>
              <a:rPr lang="en-US" dirty="0" smtClean="0"/>
              <a:t>Domain </a:t>
            </a:r>
            <a:r>
              <a:rPr lang="en-US" dirty="0" err="1" smtClean="0"/>
              <a:t>sharding</a:t>
            </a:r>
            <a:r>
              <a:rPr lang="en-US" dirty="0" smtClean="0"/>
              <a:t> (</a:t>
            </a:r>
            <a:r>
              <a:rPr lang="en-US" dirty="0" err="1" smtClean="0"/>
              <a:t>verdelen</a:t>
            </a:r>
            <a:r>
              <a:rPr lang="en-US" dirty="0" smtClean="0"/>
              <a:t> statics over </a:t>
            </a:r>
            <a:r>
              <a:rPr lang="en-US" dirty="0" err="1" smtClean="0"/>
              <a:t>meerderen</a:t>
            </a:r>
            <a:r>
              <a:rPr lang="en-US" dirty="0" smtClean="0"/>
              <a:t> hostnames)</a:t>
            </a:r>
          </a:p>
          <a:p>
            <a:r>
              <a:rPr lang="en-US" dirty="0" err="1" smtClean="0"/>
              <a:t>Nieuw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Server push: </a:t>
            </a:r>
            <a:r>
              <a:rPr lang="en-US" dirty="0" err="1" smtClean="0"/>
              <a:t>stuur</a:t>
            </a:r>
            <a:r>
              <a:rPr lang="en-US" dirty="0" smtClean="0"/>
              <a:t> </a:t>
            </a:r>
            <a:r>
              <a:rPr lang="en-US" dirty="0" err="1" smtClean="0"/>
              <a:t>bijv</a:t>
            </a:r>
            <a:r>
              <a:rPr lang="en-US" dirty="0" smtClean="0"/>
              <a:t>. CSS &amp; JS </a:t>
            </a:r>
            <a:r>
              <a:rPr lang="en-US" dirty="0" err="1" smtClean="0"/>
              <a:t>mee</a:t>
            </a:r>
            <a:r>
              <a:rPr lang="en-US" dirty="0" smtClean="0"/>
              <a:t> in GET /index.html request</a:t>
            </a:r>
          </a:p>
          <a:p>
            <a:pPr lvl="1"/>
            <a:r>
              <a:rPr lang="en-US" dirty="0" smtClean="0"/>
              <a:t>Early adopters: SEO </a:t>
            </a:r>
            <a:r>
              <a:rPr lang="en-US" dirty="0" err="1" smtClean="0"/>
              <a:t>voordeel</a:t>
            </a:r>
            <a:r>
              <a:rPr lang="en-US" dirty="0" smtClean="0"/>
              <a:t>!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159</a:t>
            </a:fld>
            <a:endParaRPr lang="nl-NL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"/>
            <a:ext cx="22860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5" y="6326876"/>
            <a:ext cx="477420" cy="531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901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4543425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Install fest</a:t>
            </a:r>
            <a:endParaRPr lang="nl-NL" dirty="0"/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Let’s party!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856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</a:t>
            </a:r>
            <a:br>
              <a:rPr lang="en-US" dirty="0" smtClean="0"/>
            </a:br>
            <a:r>
              <a:rPr lang="en-US" sz="2000" i="1" dirty="0" err="1" smtClean="0"/>
              <a:t>een</a:t>
            </a:r>
            <a:r>
              <a:rPr lang="en-US" sz="2000" i="1" dirty="0" smtClean="0"/>
              <a:t> fast-moving target!</a:t>
            </a:r>
            <a:endParaRPr lang="nl-NL" sz="20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963" y="913917"/>
            <a:ext cx="8572500" cy="5369651"/>
          </a:xfrm>
        </p:spPr>
        <p:txBody>
          <a:bodyPr/>
          <a:lstStyle/>
          <a:p>
            <a:r>
              <a:rPr lang="en-US" sz="1300" dirty="0" smtClean="0">
                <a:hlinkClick r:id="rId3"/>
              </a:rPr>
              <a:t>draft-12/13/14</a:t>
            </a:r>
            <a:r>
              <a:rPr lang="en-US" sz="1300" dirty="0" smtClean="0"/>
              <a:t> </a:t>
            </a:r>
            <a:r>
              <a:rPr lang="en-US" sz="1300" dirty="0" err="1" smtClean="0"/>
              <a:t>en</a:t>
            </a:r>
            <a:r>
              <a:rPr lang="en-US" sz="1300" dirty="0" smtClean="0"/>
              <a:t> final </a:t>
            </a:r>
            <a:r>
              <a:rPr lang="en-US" sz="1300" dirty="0" err="1" smtClean="0"/>
              <a:t>versie</a:t>
            </a:r>
            <a:r>
              <a:rPr lang="en-US" sz="1300" dirty="0" smtClean="0"/>
              <a:t>:</a:t>
            </a:r>
          </a:p>
          <a:p>
            <a:pPr lvl="1"/>
            <a:r>
              <a:rPr lang="nl-NL" sz="1300" dirty="0" err="1"/>
              <a:t>Netty</a:t>
            </a:r>
            <a:endParaRPr lang="nl-NL" sz="1300" dirty="0"/>
          </a:p>
          <a:p>
            <a:pPr lvl="1"/>
            <a:r>
              <a:rPr lang="nl-NL" sz="1300" dirty="0" smtClean="0"/>
              <a:t>Jetty (9.3+)</a:t>
            </a:r>
          </a:p>
          <a:p>
            <a:pPr lvl="1"/>
            <a:r>
              <a:rPr lang="en-US" sz="1300" dirty="0" err="1" smtClean="0"/>
              <a:t>NodeJS</a:t>
            </a:r>
            <a:r>
              <a:rPr lang="en-US" sz="1300" dirty="0"/>
              <a:t> </a:t>
            </a:r>
            <a:r>
              <a:rPr lang="en-US" sz="1300" dirty="0" smtClean="0"/>
              <a:t>node-http2</a:t>
            </a:r>
          </a:p>
          <a:p>
            <a:pPr lvl="1"/>
            <a:r>
              <a:rPr lang="en-US" sz="1300" dirty="0" smtClean="0"/>
              <a:t>Tomcat 9</a:t>
            </a:r>
            <a:endParaRPr lang="nl-NL" sz="1300" dirty="0" smtClean="0"/>
          </a:p>
          <a:p>
            <a:pPr lvl="1"/>
            <a:endParaRPr lang="nl-NL" sz="1300" dirty="0" smtClean="0"/>
          </a:p>
          <a:p>
            <a:pPr lvl="1"/>
            <a:r>
              <a:rPr lang="nl-NL" sz="1300" dirty="0" smtClean="0"/>
              <a:t>Apache httpd: </a:t>
            </a:r>
            <a:r>
              <a:rPr lang="nl-NL" sz="1300" dirty="0"/>
              <a:t>2.4.17+</a:t>
            </a:r>
            <a:endParaRPr lang="nl-NL" sz="1300" i="1" dirty="0" smtClean="0"/>
          </a:p>
          <a:p>
            <a:pPr lvl="1"/>
            <a:r>
              <a:rPr lang="en-US" sz="1300" dirty="0" smtClean="0"/>
              <a:t>M$ IIS: prototype</a:t>
            </a:r>
          </a:p>
          <a:p>
            <a:pPr lvl="1"/>
            <a:r>
              <a:rPr lang="en-US" sz="1300" dirty="0" smtClean="0"/>
              <a:t>Nginx</a:t>
            </a:r>
          </a:p>
          <a:p>
            <a:pPr lvl="1"/>
            <a:endParaRPr lang="nl-NL" sz="1300" dirty="0" smtClean="0"/>
          </a:p>
          <a:p>
            <a:pPr lvl="1"/>
            <a:r>
              <a:rPr lang="nl-NL" sz="1300" dirty="0" smtClean="0"/>
              <a:t>Curl</a:t>
            </a:r>
            <a:endParaRPr lang="nl-NL" sz="1300" dirty="0"/>
          </a:p>
          <a:p>
            <a:pPr lvl="1"/>
            <a:r>
              <a:rPr lang="nl-NL" sz="1300" dirty="0" err="1" smtClean="0"/>
              <a:t>Wireshark</a:t>
            </a:r>
            <a:endParaRPr lang="nl-NL" sz="1300" dirty="0"/>
          </a:p>
          <a:p>
            <a:pPr lvl="1"/>
            <a:endParaRPr lang="nl-NL" sz="1300" dirty="0" smtClean="0"/>
          </a:p>
          <a:p>
            <a:pPr lvl="1"/>
            <a:r>
              <a:rPr lang="nl-NL" sz="1300" dirty="0" smtClean="0"/>
              <a:t>Edge, Cr &amp; FF wel; IE11 &amp; Safari partial</a:t>
            </a:r>
          </a:p>
          <a:p>
            <a:pPr lvl="1"/>
            <a:endParaRPr lang="en-US" sz="1300" dirty="0"/>
          </a:p>
          <a:p>
            <a:pPr lvl="1"/>
            <a:r>
              <a:rPr lang="en-US" sz="1300" dirty="0" smtClean="0"/>
              <a:t>F5 </a:t>
            </a:r>
            <a:r>
              <a:rPr lang="en-US" sz="1300" dirty="0" err="1"/>
              <a:t>BigIP</a:t>
            </a:r>
            <a:r>
              <a:rPr lang="en-US" sz="1300" dirty="0"/>
              <a:t> </a:t>
            </a:r>
            <a:r>
              <a:rPr lang="en-US" sz="1300" dirty="0" smtClean="0"/>
              <a:t>load balancers (draft-14)</a:t>
            </a:r>
          </a:p>
          <a:p>
            <a:pPr lvl="1"/>
            <a:r>
              <a:rPr lang="en-US" sz="1300" dirty="0" err="1"/>
              <a:t>HAProxy</a:t>
            </a:r>
            <a:endParaRPr lang="nl-NL" sz="1300" dirty="0"/>
          </a:p>
          <a:p>
            <a:pPr lvl="1"/>
            <a:endParaRPr lang="en-US" sz="1300" dirty="0" smtClean="0"/>
          </a:p>
          <a:p>
            <a:pPr lvl="1"/>
            <a:r>
              <a:rPr lang="en-US" sz="1300" dirty="0" err="1" smtClean="0"/>
              <a:t>Veel</a:t>
            </a:r>
            <a:r>
              <a:rPr lang="en-US" sz="1300" dirty="0" smtClean="0"/>
              <a:t> sites: twitter, google, </a:t>
            </a:r>
            <a:r>
              <a:rPr lang="en-US" sz="1300" dirty="0" err="1" smtClean="0"/>
              <a:t>webtide</a:t>
            </a:r>
            <a:r>
              <a:rPr lang="en-US" sz="1300" dirty="0" smtClean="0"/>
              <a:t>, ..</a:t>
            </a:r>
            <a:endParaRPr lang="nl-NL" sz="13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160</a:t>
            </a:fld>
            <a:endParaRPr 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787" y="-11722"/>
            <a:ext cx="4727213" cy="19514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1354" y="3290466"/>
            <a:ext cx="5052646" cy="231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1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161</a:t>
            </a:fld>
            <a:endParaRPr 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88" y="1477107"/>
            <a:ext cx="8943449" cy="360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8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&amp; HTTP/2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Java8+ </a:t>
            </a:r>
            <a:r>
              <a:rPr lang="en-US" dirty="0" err="1" smtClean="0"/>
              <a:t>nodig</a:t>
            </a:r>
            <a:r>
              <a:rPr lang="en-US" dirty="0" smtClean="0"/>
              <a:t> </a:t>
            </a:r>
            <a:r>
              <a:rPr lang="en-US" dirty="0" err="1" smtClean="0"/>
              <a:t>vanwege</a:t>
            </a:r>
            <a:r>
              <a:rPr lang="en-US" dirty="0" smtClean="0"/>
              <a:t> </a:t>
            </a:r>
            <a:r>
              <a:rPr lang="en-US" dirty="0" err="1" smtClean="0"/>
              <a:t>strengere</a:t>
            </a:r>
            <a:r>
              <a:rPr lang="en-US" dirty="0" smtClean="0"/>
              <a:t> </a:t>
            </a:r>
            <a:r>
              <a:rPr lang="en-US" dirty="0" err="1" smtClean="0"/>
              <a:t>encryptie</a:t>
            </a:r>
            <a:endParaRPr lang="en-US" dirty="0" smtClean="0"/>
          </a:p>
          <a:p>
            <a:r>
              <a:rPr lang="en-US" dirty="0" err="1" smtClean="0"/>
              <a:t>JavaOne</a:t>
            </a:r>
            <a:r>
              <a:rPr lang="en-US" dirty="0" smtClean="0"/>
              <a:t> 2014: </a:t>
            </a:r>
            <a:r>
              <a:rPr lang="en-US" dirty="0" smtClean="0">
                <a:hlinkClick r:id="rId3"/>
              </a:rPr>
              <a:t>Servlet 4.0 JSR-369</a:t>
            </a:r>
            <a:endParaRPr lang="en-US" dirty="0" smtClean="0"/>
          </a:p>
          <a:p>
            <a:pPr lvl="1"/>
            <a:r>
              <a:rPr lang="en-US" dirty="0" err="1" smtClean="0"/>
              <a:t>Webtide</a:t>
            </a:r>
            <a:r>
              <a:rPr lang="en-US" dirty="0" smtClean="0"/>
              <a:t> / Jetty </a:t>
            </a:r>
            <a:r>
              <a:rPr lang="en-US" dirty="0" err="1" smtClean="0"/>
              <a:t>voorstel</a:t>
            </a:r>
            <a:r>
              <a:rPr lang="en-US" dirty="0" smtClean="0"/>
              <a:t>: </a:t>
            </a:r>
            <a:r>
              <a:rPr lang="en-US" dirty="0" err="1" smtClean="0">
                <a:hlinkClick r:id="rId4"/>
              </a:rPr>
              <a:t>PushBuilder</a:t>
            </a:r>
            <a:endParaRPr lang="en-US" dirty="0" smtClean="0"/>
          </a:p>
          <a:p>
            <a:r>
              <a:rPr lang="en-US" dirty="0" smtClean="0"/>
              <a:t>JSE 9	- 2016/7</a:t>
            </a:r>
          </a:p>
          <a:p>
            <a:r>
              <a:rPr lang="en-US" dirty="0" smtClean="0"/>
              <a:t>JEE 8	- 2017</a:t>
            </a:r>
          </a:p>
          <a:p>
            <a:r>
              <a:rPr lang="en-US" dirty="0" smtClean="0"/>
              <a:t>Undertow (</a:t>
            </a:r>
            <a:r>
              <a:rPr lang="en-US" dirty="0" err="1" smtClean="0"/>
              <a:t>WildFly</a:t>
            </a:r>
            <a:r>
              <a:rPr lang="en-US" dirty="0" smtClean="0"/>
              <a:t> 10)</a:t>
            </a:r>
          </a:p>
          <a:p>
            <a:r>
              <a:rPr lang="en-US" dirty="0" smtClean="0"/>
              <a:t>Backwards compatible</a:t>
            </a:r>
          </a:p>
          <a:p>
            <a:pPr lvl="1"/>
            <a:r>
              <a:rPr lang="en-US" dirty="0" err="1" smtClean="0"/>
              <a:t>Appserver</a:t>
            </a:r>
            <a:r>
              <a:rPr lang="en-US" dirty="0" smtClean="0"/>
              <a:t> </a:t>
            </a:r>
            <a:r>
              <a:rPr lang="en-US" dirty="0" err="1" smtClean="0"/>
              <a:t>kan</a:t>
            </a:r>
            <a:r>
              <a:rPr lang="en-US" dirty="0" smtClean="0"/>
              <a:t> ‘slim’ &amp; </a:t>
            </a:r>
            <a:r>
              <a:rPr lang="en-US" dirty="0" err="1" smtClean="0"/>
              <a:t>transparant</a:t>
            </a:r>
            <a:r>
              <a:rPr lang="en-US" dirty="0" smtClean="0"/>
              <a:t> server push </a:t>
            </a:r>
            <a:r>
              <a:rPr lang="en-US" dirty="0" err="1" smtClean="0"/>
              <a:t>toevoegen</a:t>
            </a:r>
            <a:r>
              <a:rPr lang="en-US" dirty="0" smtClean="0"/>
              <a:t> (</a:t>
            </a:r>
            <a:r>
              <a:rPr lang="en-US" dirty="0" err="1" smtClean="0"/>
              <a:t>a.d.h.v</a:t>
            </a:r>
            <a:r>
              <a:rPr lang="en-US" dirty="0" smtClean="0"/>
              <a:t>. REFERER header)</a:t>
            </a:r>
          </a:p>
          <a:p>
            <a:pPr lvl="1"/>
            <a:r>
              <a:rPr lang="en-US" dirty="0" err="1" smtClean="0"/>
              <a:t>Optimalisatie</a:t>
            </a:r>
            <a:r>
              <a:rPr lang="en-US" dirty="0" smtClean="0"/>
              <a:t>: HTTP/1 hacks </a:t>
            </a:r>
            <a:r>
              <a:rPr lang="en-US" dirty="0" err="1" smtClean="0"/>
              <a:t>verwijderen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hlinkClick r:id="rId5"/>
              </a:rPr>
              <a:t>JEP-110</a:t>
            </a:r>
            <a:r>
              <a:rPr lang="en-US" dirty="0" smtClean="0"/>
              <a:t> (</a:t>
            </a:r>
            <a:r>
              <a:rPr lang="en-US" dirty="0" err="1" smtClean="0">
                <a:hlinkClick r:id="rId6"/>
              </a:rPr>
              <a:t>OpenJDK</a:t>
            </a:r>
            <a:r>
              <a:rPr lang="en-US" dirty="0" smtClean="0">
                <a:hlinkClick r:id="rId6"/>
              </a:rPr>
              <a:t> JIRA issue</a:t>
            </a:r>
            <a:r>
              <a:rPr lang="en-US" dirty="0" smtClean="0"/>
              <a:t>): HTTP/2 Client</a:t>
            </a:r>
          </a:p>
          <a:p>
            <a:r>
              <a:rPr lang="en-US" dirty="0" smtClean="0">
                <a:hlinkClick r:id="rId7"/>
              </a:rPr>
              <a:t>JEP-244</a:t>
            </a:r>
            <a:r>
              <a:rPr lang="en-US" dirty="0" smtClean="0"/>
              <a:t> (</a:t>
            </a:r>
            <a:r>
              <a:rPr lang="en-US" dirty="0" err="1" smtClean="0">
                <a:hlinkClick r:id="rId8"/>
              </a:rPr>
              <a:t>OpenJDK</a:t>
            </a:r>
            <a:r>
              <a:rPr lang="en-US" dirty="0" smtClean="0">
                <a:hlinkClick r:id="rId8"/>
              </a:rPr>
              <a:t> JIRA issue</a:t>
            </a:r>
            <a:r>
              <a:rPr lang="en-US" dirty="0" smtClean="0"/>
              <a:t>): ALPN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162</a:t>
            </a:fld>
            <a:endParaRPr 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4708" y="2"/>
            <a:ext cx="4009292" cy="19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8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</a:t>
            </a:r>
            <a:r>
              <a:rPr lang="en-US" dirty="0" smtClean="0"/>
              <a:t> framework HTTP/2 support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Jetty: yes</a:t>
            </a:r>
          </a:p>
          <a:p>
            <a:r>
              <a:rPr lang="en-US" dirty="0" err="1" smtClean="0"/>
              <a:t>Netty</a:t>
            </a:r>
            <a:r>
              <a:rPr lang="en-US" dirty="0" smtClean="0"/>
              <a:t>: yes</a:t>
            </a:r>
          </a:p>
          <a:p>
            <a:r>
              <a:rPr lang="en-US" dirty="0" smtClean="0"/>
              <a:t>Spring boot: </a:t>
            </a:r>
            <a:r>
              <a:rPr lang="en-US" dirty="0" err="1" smtClean="0"/>
              <a:t>kan</a:t>
            </a:r>
            <a:r>
              <a:rPr lang="en-US" dirty="0" smtClean="0"/>
              <a:t> via </a:t>
            </a:r>
            <a:r>
              <a:rPr lang="en-US" dirty="0" err="1" smtClean="0"/>
              <a:t>JBoss</a:t>
            </a:r>
            <a:r>
              <a:rPr lang="en-US" dirty="0" smtClean="0"/>
              <a:t>’ Undertow</a:t>
            </a:r>
          </a:p>
          <a:p>
            <a:r>
              <a:rPr lang="en-US" dirty="0" err="1" smtClean="0"/>
              <a:t>Dropwizard</a:t>
            </a:r>
            <a:r>
              <a:rPr lang="en-US" dirty="0" smtClean="0"/>
              <a:t>: 1.0.0-rc1 met Java8 </a:t>
            </a:r>
            <a:r>
              <a:rPr lang="en-US" dirty="0" err="1" smtClean="0"/>
              <a:t>en</a:t>
            </a:r>
            <a:r>
              <a:rPr lang="en-US" dirty="0" smtClean="0"/>
              <a:t> Jetty9.3.5</a:t>
            </a:r>
          </a:p>
          <a:p>
            <a:r>
              <a:rPr lang="en-US" dirty="0" err="1" smtClean="0"/>
              <a:t>Play+AkkaHttp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github.com/akka/akka/issues/16862</a:t>
            </a:r>
            <a:r>
              <a:rPr lang="en-US" dirty="0" smtClean="0"/>
              <a:t> heel </a:t>
            </a:r>
            <a:r>
              <a:rPr lang="en-US" dirty="0" err="1" smtClean="0"/>
              <a:t>veel</a:t>
            </a:r>
            <a:r>
              <a:rPr lang="en-US" dirty="0" smtClean="0"/>
              <a:t> +1</a:t>
            </a:r>
          </a:p>
          <a:p>
            <a:r>
              <a:rPr lang="en-US" dirty="0" err="1" smtClean="0"/>
              <a:t>Vert.x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github.com/aesteve/http2-showcase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“</a:t>
            </a:r>
            <a:r>
              <a:rPr lang="en-US" dirty="0"/>
              <a:t>first running version, but : Sending GOAWAY failed”</a:t>
            </a:r>
            <a:endParaRPr lang="en-US" dirty="0" smtClean="0"/>
          </a:p>
          <a:p>
            <a:r>
              <a:rPr lang="en-US" dirty="0" err="1" smtClean="0"/>
              <a:t>Ratpack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github.com/ratpack/ratpack/issues/824</a:t>
            </a: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“</a:t>
            </a:r>
            <a:r>
              <a:rPr lang="en-US" dirty="0"/>
              <a:t>not something that we've actively scheduled”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561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/ XHR / DHTML / HTML5 impact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Helaas</a:t>
            </a:r>
            <a:r>
              <a:rPr lang="en-US" dirty="0" smtClean="0"/>
              <a:t> nog </a:t>
            </a:r>
            <a:r>
              <a:rPr lang="en-US" dirty="0" err="1" smtClean="0"/>
              <a:t>geen</a:t>
            </a:r>
            <a:r>
              <a:rPr lang="en-US" dirty="0" smtClean="0"/>
              <a:t> </a:t>
            </a:r>
            <a:r>
              <a:rPr lang="en-US" dirty="0" err="1" smtClean="0"/>
              <a:t>initiatieven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SSE, XHR/Ajax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websocket</a:t>
            </a:r>
            <a:r>
              <a:rPr lang="en-US" dirty="0" smtClean="0"/>
              <a:t> </a:t>
            </a:r>
            <a:r>
              <a:rPr lang="en-US" dirty="0" err="1" smtClean="0"/>
              <a:t>blijven</a:t>
            </a:r>
            <a:r>
              <a:rPr lang="en-US" dirty="0" smtClean="0"/>
              <a:t> nog </a:t>
            </a:r>
            <a:r>
              <a:rPr lang="en-US" dirty="0" err="1" smtClean="0"/>
              <a:t>wel</a:t>
            </a:r>
            <a:r>
              <a:rPr lang="en-US" dirty="0" smtClean="0"/>
              <a:t> even </a:t>
            </a:r>
            <a:r>
              <a:rPr lang="en-US" dirty="0" err="1" smtClean="0"/>
              <a:t>bestaan</a:t>
            </a:r>
            <a:r>
              <a:rPr lang="en-US" dirty="0" smtClean="0"/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0959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9"/>
    </mc:Choice>
    <mc:Fallback xmlns="">
      <p:transition spd="slow" advTm="13229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Opdracht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nl-NL" dirty="0" smtClean="0"/>
              <a:t>Zie in </a:t>
            </a:r>
            <a:r>
              <a:rPr lang="nl-NL" dirty="0" err="1" smtClean="0"/>
              <a:t>cookbook</a:t>
            </a:r>
            <a:r>
              <a:rPr lang="nl-NL" dirty="0" smtClean="0"/>
              <a:t>:</a:t>
            </a:r>
          </a:p>
          <a:p>
            <a:pPr lvl="1"/>
            <a:r>
              <a:rPr lang="en-US" dirty="0" smtClean="0"/>
              <a:t>‘</a:t>
            </a:r>
            <a:r>
              <a:rPr lang="en-US" b="1" dirty="0" smtClean="0"/>
              <a:t>HTTP/2 </a:t>
            </a:r>
            <a:r>
              <a:rPr lang="en-US" b="1" dirty="0"/>
              <a:t>&amp; </a:t>
            </a:r>
            <a:r>
              <a:rPr lang="en-US" b="1" dirty="0" smtClean="0"/>
              <a:t>browsers’</a:t>
            </a:r>
            <a:r>
              <a:rPr lang="en-US" dirty="0" smtClean="0"/>
              <a:t> p.37</a:t>
            </a:r>
            <a:endParaRPr lang="nl-NL" dirty="0"/>
          </a:p>
          <a:p>
            <a:pPr lvl="1"/>
            <a:r>
              <a:rPr lang="en-US" dirty="0" smtClean="0"/>
              <a:t>‘</a:t>
            </a:r>
            <a:r>
              <a:rPr lang="nl-NL" b="1" dirty="0" smtClean="0"/>
              <a:t>HTTP/2 </a:t>
            </a:r>
            <a:r>
              <a:rPr lang="nl-NL" b="1" dirty="0"/>
              <a:t>&amp; </a:t>
            </a:r>
            <a:r>
              <a:rPr lang="nl-NL" b="1" dirty="0" smtClean="0"/>
              <a:t>NodeJs’</a:t>
            </a:r>
            <a:r>
              <a:rPr lang="nl-NL" dirty="0" smtClean="0"/>
              <a:t> p.39</a:t>
            </a:r>
            <a:endParaRPr lang="nl-NL" dirty="0"/>
          </a:p>
          <a:p>
            <a:pPr lvl="1"/>
            <a:r>
              <a:rPr lang="en-US" dirty="0"/>
              <a:t>‘</a:t>
            </a:r>
            <a:r>
              <a:rPr lang="nl-NL" b="1" dirty="0"/>
              <a:t>HTTP/2 &amp; </a:t>
            </a:r>
            <a:r>
              <a:rPr lang="nl-NL" b="1" dirty="0" smtClean="0"/>
              <a:t>Jetty’</a:t>
            </a:r>
            <a:r>
              <a:rPr lang="nl-NL" dirty="0" smtClean="0"/>
              <a:t> p.45</a:t>
            </a:r>
            <a:endParaRPr lang="nl-NL" dirty="0"/>
          </a:p>
          <a:p>
            <a:pPr lvl="1"/>
            <a:r>
              <a:rPr lang="en-US" dirty="0"/>
              <a:t>‘</a:t>
            </a:r>
            <a:r>
              <a:rPr lang="nl-NL" b="1" dirty="0"/>
              <a:t>HTTP/2 &amp; </a:t>
            </a:r>
            <a:r>
              <a:rPr lang="nl-NL" b="1" dirty="0" smtClean="0"/>
              <a:t>h2c’</a:t>
            </a:r>
            <a:r>
              <a:rPr lang="nl-NL" dirty="0" smtClean="0"/>
              <a:t> p.47</a:t>
            </a:r>
            <a:endParaRPr lang="nl-NL" dirty="0"/>
          </a:p>
          <a:p>
            <a:pPr lvl="1"/>
            <a:r>
              <a:rPr lang="en-US" dirty="0"/>
              <a:t>‘</a:t>
            </a:r>
            <a:r>
              <a:rPr lang="nl-NL" b="1" dirty="0"/>
              <a:t>HTTP/2 &amp; </a:t>
            </a:r>
            <a:r>
              <a:rPr lang="nl-NL" b="1" dirty="0" smtClean="0"/>
              <a:t>Tomcat9’</a:t>
            </a:r>
            <a:r>
              <a:rPr lang="nl-NL" dirty="0" smtClean="0"/>
              <a:t> p.49</a:t>
            </a:r>
            <a:endParaRPr lang="nl-NL" dirty="0"/>
          </a:p>
          <a:p>
            <a:pPr lvl="1"/>
            <a:r>
              <a:rPr lang="en-US" dirty="0" smtClean="0"/>
              <a:t>‘</a:t>
            </a:r>
            <a:r>
              <a:rPr lang="en-US" b="1" dirty="0"/>
              <a:t>HTTP2 &amp; </a:t>
            </a:r>
            <a:r>
              <a:rPr lang="en-US" b="1" dirty="0" smtClean="0"/>
              <a:t>Wireshark</a:t>
            </a:r>
            <a:r>
              <a:rPr lang="en-US" dirty="0" smtClean="0"/>
              <a:t>’ </a:t>
            </a:r>
            <a:r>
              <a:rPr lang="en-US" dirty="0" smtClean="0"/>
              <a:t>p.52</a:t>
            </a:r>
            <a:endParaRPr lang="nl-NL" dirty="0"/>
          </a:p>
          <a:p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165</a:t>
            </a:fld>
            <a:endParaRPr lang="nl-NL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1"/>
            <a:ext cx="352425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341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Evaluatie</a:t>
            </a:r>
            <a:r>
              <a:rPr lang="en-US" dirty="0" smtClean="0"/>
              <a:t> </a:t>
            </a:r>
            <a:r>
              <a:rPr lang="en-US" dirty="0" err="1" smtClean="0"/>
              <a:t>leerdoelen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166</a:t>
            </a:fld>
            <a:endParaRPr lang="nl-NL"/>
          </a:p>
        </p:txBody>
      </p:sp>
      <p:sp>
        <p:nvSpPr>
          <p:cNvPr id="5" name="Tijdelijke aanduiding voor inhoud 2"/>
          <p:cNvSpPr>
            <a:spLocks noGrp="1"/>
          </p:cNvSpPr>
          <p:nvPr>
            <p:ph idx="1"/>
          </p:nvPr>
        </p:nvSpPr>
        <p:spPr>
          <a:xfrm>
            <a:off x="334963" y="2080974"/>
            <a:ext cx="8572500" cy="1317834"/>
          </a:xfrm>
          <a:ln w="63500">
            <a:solidFill>
              <a:schemeClr val="tx1"/>
            </a:solidFill>
          </a:ln>
        </p:spPr>
        <p:txBody>
          <a:bodyPr/>
          <a:lstStyle/>
          <a:p>
            <a:r>
              <a:rPr lang="en-US" dirty="0" err="1" smtClean="0"/>
              <a:t>Basisbegrip</a:t>
            </a:r>
            <a:r>
              <a:rPr lang="en-US" dirty="0" smtClean="0"/>
              <a:t> van twee </a:t>
            </a:r>
            <a:r>
              <a:rPr lang="en-US" dirty="0" err="1" smtClean="0"/>
              <a:t>nieuwe</a:t>
            </a:r>
            <a:r>
              <a:rPr lang="en-US" dirty="0" smtClean="0"/>
              <a:t> </a:t>
            </a:r>
            <a:r>
              <a:rPr lang="en-US" dirty="0" err="1" smtClean="0"/>
              <a:t>transportprotocollen</a:t>
            </a:r>
            <a:r>
              <a:rPr lang="en-US" dirty="0" smtClean="0"/>
              <a:t> SPDY en HTTP/2</a:t>
            </a:r>
          </a:p>
          <a:p>
            <a:r>
              <a:rPr lang="en-US" dirty="0" err="1" smtClean="0"/>
              <a:t>Inzicht</a:t>
            </a:r>
            <a:r>
              <a:rPr lang="en-US" dirty="0" smtClean="0"/>
              <a:t> in </a:t>
            </a:r>
            <a:r>
              <a:rPr lang="en-US" dirty="0" err="1" smtClean="0"/>
              <a:t>ondersteuning</a:t>
            </a:r>
            <a:r>
              <a:rPr lang="en-US" dirty="0" smtClean="0"/>
              <a:t> door browsers en servers</a:t>
            </a:r>
          </a:p>
          <a:p>
            <a:r>
              <a:rPr lang="en-US" dirty="0" err="1" smtClean="0"/>
              <a:t>Kennis</a:t>
            </a:r>
            <a:r>
              <a:rPr lang="en-US" dirty="0" smtClean="0"/>
              <a:t> van </a:t>
            </a:r>
            <a:r>
              <a:rPr lang="en-US" dirty="0" err="1" smtClean="0"/>
              <a:t>effecten</a:t>
            </a:r>
            <a:r>
              <a:rPr lang="en-US" dirty="0" smtClean="0"/>
              <a:t> </a:t>
            </a:r>
            <a:r>
              <a:rPr lang="en-US" dirty="0" err="1" smtClean="0"/>
              <a:t>waar</a:t>
            </a:r>
            <a:r>
              <a:rPr lang="en-US" dirty="0" smtClean="0"/>
              <a:t> developers </a:t>
            </a:r>
            <a:r>
              <a:rPr lang="en-US" dirty="0" err="1" smtClean="0"/>
              <a:t>mee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maken</a:t>
            </a:r>
            <a:r>
              <a:rPr lang="en-US" dirty="0" smtClean="0"/>
              <a:t> </a:t>
            </a:r>
            <a:r>
              <a:rPr lang="en-US" dirty="0" err="1" smtClean="0"/>
              <a:t>krijgen</a:t>
            </a:r>
            <a:endParaRPr lang="nl-NL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256" y="0"/>
            <a:ext cx="1483743" cy="1528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537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Evaluatie</a:t>
            </a:r>
            <a:r>
              <a:rPr lang="en-US" dirty="0" smtClean="0"/>
              <a:t> </a:t>
            </a:r>
            <a:r>
              <a:rPr lang="en-US" dirty="0" err="1" smtClean="0"/>
              <a:t>leerdoelen</a:t>
            </a:r>
            <a:r>
              <a:rPr lang="en-US" dirty="0" smtClean="0"/>
              <a:t> - quiz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167</a:t>
            </a:fld>
            <a:endParaRPr lang="nl-NL"/>
          </a:p>
        </p:txBody>
      </p:sp>
      <p:sp>
        <p:nvSpPr>
          <p:cNvPr id="5" name="Tijdelijke aanduiding voor inhoud 2"/>
          <p:cNvSpPr>
            <a:spLocks noGrp="1"/>
          </p:cNvSpPr>
          <p:nvPr>
            <p:ph idx="1"/>
          </p:nvPr>
        </p:nvSpPr>
        <p:spPr>
          <a:xfrm>
            <a:off x="334963" y="2080974"/>
            <a:ext cx="8572500" cy="2929176"/>
          </a:xfrm>
          <a:ln w="63500">
            <a:solidFill>
              <a:schemeClr val="tx1"/>
            </a:solidFill>
          </a:ln>
        </p:spPr>
        <p:txBody>
          <a:bodyPr/>
          <a:lstStyle/>
          <a:p>
            <a:pPr marL="342900" indent="-342900">
              <a:buFont typeface="+mj-lt"/>
              <a:buAutoNum type="alphaUcPeriod"/>
            </a:pPr>
            <a:r>
              <a:rPr lang="nl-NL" dirty="0"/>
              <a:t>Wat was er eerst, SPDY of HTTP/2?</a:t>
            </a:r>
          </a:p>
          <a:p>
            <a:pPr marL="342900" indent="-342900">
              <a:buFont typeface="+mj-lt"/>
              <a:buAutoNum type="alphaUcPeriod"/>
            </a:pPr>
            <a:r>
              <a:rPr lang="nl-NL" dirty="0"/>
              <a:t>Noem een overeenkomst tussen HTTP/1.1 en SPDY</a:t>
            </a:r>
          </a:p>
          <a:p>
            <a:pPr marL="342900" indent="-342900">
              <a:buFont typeface="+mj-lt"/>
              <a:buAutoNum type="alphaUcPeriod"/>
            </a:pPr>
            <a:r>
              <a:rPr lang="nl-NL" dirty="0"/>
              <a:t>Welk protocolonderdeel is nieuw in HTTP/2 t.o.v. HTTP/1.1?</a:t>
            </a:r>
          </a:p>
          <a:p>
            <a:pPr marL="342900" indent="-342900">
              <a:buFont typeface="+mj-lt"/>
              <a:buAutoNum type="alphaUcPeriod"/>
            </a:pPr>
            <a:r>
              <a:rPr lang="nl-NL" dirty="0"/>
              <a:t>Doen Microsoft en Apple mee?</a:t>
            </a:r>
          </a:p>
          <a:p>
            <a:pPr marL="342900" indent="-342900">
              <a:buFont typeface="+mj-lt"/>
              <a:buAutoNum type="alphaUcPeriod"/>
            </a:pPr>
            <a:r>
              <a:rPr lang="nl-NL" dirty="0"/>
              <a:t>Op welke manier komt je site hoger in Google te staan?</a:t>
            </a:r>
          </a:p>
          <a:p>
            <a:pPr marL="342900" indent="-342900">
              <a:buFont typeface="+mj-lt"/>
              <a:buAutoNum type="alphaUcPeriod"/>
            </a:pPr>
            <a:r>
              <a:rPr lang="nl-NL" dirty="0"/>
              <a:t>Wordt </a:t>
            </a:r>
            <a:r>
              <a:rPr lang="nl-NL" dirty="0" err="1"/>
              <a:t>applicatieve</a:t>
            </a:r>
            <a:r>
              <a:rPr lang="nl-NL" dirty="0"/>
              <a:t> server-side code (bijv. </a:t>
            </a:r>
            <a:r>
              <a:rPr lang="nl-NL" dirty="0" err="1"/>
              <a:t>Servlet</a:t>
            </a:r>
            <a:r>
              <a:rPr lang="nl-NL" dirty="0"/>
              <a:t>) anders van HTTP/2?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256" y="0"/>
            <a:ext cx="1483743" cy="1528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552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Presentaties</a:t>
            </a:r>
            <a:r>
              <a:rPr lang="en-US" dirty="0" smtClean="0"/>
              <a:t> van </a:t>
            </a:r>
            <a:r>
              <a:rPr lang="en-US" dirty="0" err="1" smtClean="0"/>
              <a:t>anderen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1400" dirty="0" smtClean="0">
                <a:hlinkClick r:id="rId2"/>
              </a:rPr>
              <a:t>http</a:t>
            </a:r>
            <a:r>
              <a:rPr lang="nl-NL" sz="1400" dirty="0">
                <a:hlinkClick r:id="rId2"/>
              </a:rPr>
              <a:t>://www.slideshare.net/delabassee/http2-comes-to-java</a:t>
            </a:r>
            <a:r>
              <a:rPr lang="nl-NL" sz="1400" dirty="0"/>
              <a:t> </a:t>
            </a:r>
          </a:p>
          <a:p>
            <a:r>
              <a:rPr lang="nl-NL" sz="1400" dirty="0"/>
              <a:t>HTTP/2 &amp; Java: Current Status by Simone </a:t>
            </a:r>
            <a:r>
              <a:rPr lang="nl-NL" sz="1400" dirty="0" smtClean="0"/>
              <a:t>Bordet</a:t>
            </a:r>
          </a:p>
          <a:p>
            <a:pPr lvl="1"/>
            <a:r>
              <a:rPr lang="nl-NL" sz="1400" dirty="0" smtClean="0">
                <a:hlinkClick r:id="rId3"/>
              </a:rPr>
              <a:t>https</a:t>
            </a:r>
            <a:r>
              <a:rPr lang="nl-NL" sz="1400" dirty="0">
                <a:hlinkClick r:id="rId3"/>
              </a:rPr>
              <a:t>://www.youtube.com/watch?v=QpLtBftqM04</a:t>
            </a:r>
            <a:r>
              <a:rPr lang="nl-NL" sz="1400" dirty="0"/>
              <a:t> </a:t>
            </a:r>
            <a:endParaRPr lang="nl-NL" sz="1400" dirty="0" smtClean="0"/>
          </a:p>
          <a:p>
            <a:pPr lvl="1"/>
            <a:r>
              <a:rPr lang="nl-NL" sz="1400" dirty="0">
                <a:hlinkClick r:id="rId4"/>
              </a:rPr>
              <a:t>http://www.slideshare.net/SimoneBordet/http2-and-java-current-status</a:t>
            </a:r>
            <a:r>
              <a:rPr lang="nl-NL" sz="1400" dirty="0"/>
              <a:t> </a:t>
            </a:r>
            <a:endParaRPr lang="nl-NL" sz="1400" dirty="0" smtClean="0"/>
          </a:p>
          <a:p>
            <a:r>
              <a:rPr lang="nl-NL" sz="1400" dirty="0">
                <a:hlinkClick r:id="rId5"/>
              </a:rPr>
              <a:t>http://</a:t>
            </a:r>
            <a:r>
              <a:rPr lang="nl-NL" sz="1400" dirty="0" smtClean="0">
                <a:hlinkClick r:id="rId5"/>
              </a:rPr>
              <a:t>www.slideshare.net/daniel_b_austin/html5-http2-and-you-11</a:t>
            </a:r>
            <a:endParaRPr lang="nl-NL" sz="1400" dirty="0" smtClean="0"/>
          </a:p>
          <a:p>
            <a:r>
              <a:rPr lang="en-US" sz="1400" dirty="0"/>
              <a:t>Java Servlet 4 &amp; </a:t>
            </a:r>
            <a:r>
              <a:rPr lang="en-US" sz="1400" dirty="0" smtClean="0"/>
              <a:t>HTTP/2 (in cursus repo):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specs/xXg5EPb6b86-CON5989_Burns-CON5898-BURNS-CHAN-SERVLET4.pdf</a:t>
            </a:r>
            <a:endParaRPr lang="en-US" sz="1400" dirty="0" smtClean="0"/>
          </a:p>
          <a:p>
            <a:r>
              <a:rPr lang="nl-NL" sz="1400" dirty="0" smtClean="0">
                <a:hlinkClick r:id="rId6"/>
              </a:rPr>
              <a:t>https</a:t>
            </a:r>
            <a:r>
              <a:rPr lang="nl-NL" sz="1400" dirty="0">
                <a:hlinkClick r:id="rId6"/>
              </a:rPr>
              <a:t>://</a:t>
            </a:r>
            <a:r>
              <a:rPr lang="nl-NL" sz="1400" dirty="0" smtClean="0">
                <a:hlinkClick r:id="rId6"/>
              </a:rPr>
              <a:t>www.youtube.com/watch?v=wR3o6HA47Ao</a:t>
            </a:r>
            <a:r>
              <a:rPr lang="nl-NL" sz="1400" dirty="0" smtClean="0"/>
              <a:t> unRESTful </a:t>
            </a:r>
            <a:r>
              <a:rPr lang="nl-NL" sz="1400" dirty="0"/>
              <a:t>Web Services with HTTP/2 Fabian </a:t>
            </a:r>
            <a:r>
              <a:rPr lang="nl-NL" sz="1400" dirty="0" smtClean="0"/>
              <a:t>Stäber </a:t>
            </a:r>
          </a:p>
          <a:p>
            <a:pPr lvl="1"/>
            <a:r>
              <a:rPr lang="en-US" sz="1400" dirty="0">
                <a:hlinkClick r:id="rId7"/>
              </a:rPr>
              <a:t>https://speakerd.s3.amazonaws.com/presentations/af1c180f9ccc46ffb2fe063539ccf8e0/unrestful-web-services-with-http2.pdf</a:t>
            </a:r>
            <a:endParaRPr lang="en-US" sz="1400" dirty="0"/>
          </a:p>
          <a:p>
            <a:r>
              <a:rPr lang="nl-NL" sz="1400" dirty="0" smtClean="0"/>
              <a:t>HTTP/2 </a:t>
            </a:r>
            <a:r>
              <a:rPr lang="nl-NL" sz="1400" dirty="0"/>
              <a:t>for the Web developer by Brian </a:t>
            </a:r>
            <a:r>
              <a:rPr lang="nl-NL" sz="1400" dirty="0" smtClean="0"/>
              <a:t>Clozel </a:t>
            </a:r>
            <a:r>
              <a:rPr lang="nl-NL" sz="1400" dirty="0">
                <a:hlinkClick r:id="rId8"/>
              </a:rPr>
              <a:t>https://</a:t>
            </a:r>
            <a:r>
              <a:rPr lang="nl-NL" sz="1400" dirty="0" smtClean="0">
                <a:hlinkClick r:id="rId8"/>
              </a:rPr>
              <a:t>www.youtube.com/watch?v=ssp1ve_A1to</a:t>
            </a:r>
            <a:endParaRPr lang="nl-NL" sz="1400" dirty="0" smtClean="0"/>
          </a:p>
          <a:p>
            <a:r>
              <a:rPr lang="nl-NL" sz="1400" dirty="0" smtClean="0"/>
              <a:t>Apache </a:t>
            </a:r>
            <a:r>
              <a:rPr lang="nl-NL" sz="1400" dirty="0"/>
              <a:t>Tomcat 9: HTTP/2 Quick </a:t>
            </a:r>
            <a:r>
              <a:rPr lang="nl-NL" sz="1400" dirty="0" smtClean="0"/>
              <a:t>Start </a:t>
            </a:r>
            <a:r>
              <a:rPr lang="nl-NL" sz="1400" dirty="0"/>
              <a:t> </a:t>
            </a:r>
            <a:r>
              <a:rPr lang="nl-NL" sz="1400" dirty="0">
                <a:hlinkClick r:id="rId9"/>
              </a:rPr>
              <a:t>https://</a:t>
            </a:r>
            <a:r>
              <a:rPr lang="nl-NL" sz="1400" dirty="0" smtClean="0">
                <a:hlinkClick r:id="rId9"/>
              </a:rPr>
              <a:t>www.youtube.com/watch?v=oCFwgMvouis</a:t>
            </a:r>
            <a:r>
              <a:rPr lang="nl-NL" sz="1400" dirty="0" smtClean="0"/>
              <a:t>  </a:t>
            </a:r>
          </a:p>
          <a:p>
            <a:r>
              <a:rPr lang="nl-NL" sz="1400" dirty="0">
                <a:hlinkClick r:id="rId10"/>
              </a:rPr>
              <a:t>https://</a:t>
            </a:r>
            <a:r>
              <a:rPr lang="nl-NL" sz="1400" dirty="0" smtClean="0">
                <a:hlinkClick r:id="rId10"/>
              </a:rPr>
              <a:t>www.mnot.net/talks/http2-expectations</a:t>
            </a:r>
            <a:endParaRPr lang="nl-NL" sz="1400" dirty="0" smtClean="0"/>
          </a:p>
          <a:p>
            <a:r>
              <a:rPr lang="nl-NL" sz="1400" dirty="0">
                <a:hlinkClick r:id="rId11"/>
              </a:rPr>
              <a:t>https://ma.ttias.be/the-http2-spec-is-final</a:t>
            </a:r>
            <a:r>
              <a:rPr lang="nl-NL" sz="1400" dirty="0" smtClean="0">
                <a:hlinkClick r:id="rId11"/>
              </a:rPr>
              <a:t>/</a:t>
            </a:r>
            <a:r>
              <a:rPr lang="nl-NL" sz="1400" dirty="0" smtClean="0"/>
              <a:t>  </a:t>
            </a:r>
            <a:r>
              <a:rPr lang="en-US" sz="1400" dirty="0" smtClean="0"/>
              <a:t> </a:t>
            </a:r>
            <a:endParaRPr lang="nl-NL" sz="1400" dirty="0"/>
          </a:p>
          <a:p>
            <a:endParaRPr lang="nl-NL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168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3874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</a:t>
            </a:r>
            <a:r>
              <a:rPr lang="en-US" dirty="0" smtClean="0"/>
              <a:t>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Go server: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http2.golang.org/gophertiles</a:t>
            </a:r>
            <a:r>
              <a:rPr lang="en-US" dirty="0" smtClean="0"/>
              <a:t> </a:t>
            </a:r>
          </a:p>
          <a:p>
            <a:pPr lvl="1"/>
            <a:r>
              <a:rPr lang="en-US" dirty="0"/>
              <a:t>SPDY: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spdy.centminmod.com/spdytest.html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Jetty HQ: </a:t>
            </a:r>
            <a:r>
              <a:rPr lang="en-US" dirty="0" smtClean="0">
                <a:hlinkClick r:id="rId4"/>
              </a:rPr>
              <a:t>https://webtide.com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Tomcat </a:t>
            </a:r>
            <a:r>
              <a:rPr lang="en-US" dirty="0"/>
              <a:t>performance </a:t>
            </a:r>
            <a:r>
              <a:rPr lang="en-US" dirty="0" err="1" smtClean="0"/>
              <a:t>testje</a:t>
            </a:r>
            <a:r>
              <a:rPr lang="en-US" dirty="0" smtClean="0"/>
              <a:t>: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github.com/jfclere/h2_demos</a:t>
            </a:r>
            <a:r>
              <a:rPr lang="en-US" dirty="0" smtClean="0"/>
              <a:t> </a:t>
            </a:r>
            <a:endParaRPr lang="nl-NL" dirty="0" smtClean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169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103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fest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JDK (&gt;=7/8)</a:t>
            </a:r>
            <a:endParaRPr lang="en-US" dirty="0"/>
          </a:p>
          <a:p>
            <a:r>
              <a:rPr lang="en-US" dirty="0" smtClean="0"/>
              <a:t>Maven</a:t>
            </a:r>
            <a:endParaRPr lang="en-US" dirty="0"/>
          </a:p>
          <a:p>
            <a:r>
              <a:rPr lang="en-US" dirty="0" smtClean="0"/>
              <a:t>IDE: Eclipse JEE, IntelliJ, NetBeans, …</a:t>
            </a:r>
          </a:p>
          <a:p>
            <a:r>
              <a:rPr lang="en-US" dirty="0" err="1" smtClean="0"/>
              <a:t>Firefoc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/of Chrome</a:t>
            </a:r>
            <a:endParaRPr lang="en-US" dirty="0"/>
          </a:p>
          <a:p>
            <a:r>
              <a:rPr lang="en-US" b="1" dirty="0" err="1"/>
              <a:t>NodeJs</a:t>
            </a:r>
            <a:endParaRPr lang="en-US" b="1" dirty="0"/>
          </a:p>
          <a:p>
            <a:r>
              <a:rPr lang="en-US" b="1" dirty="0"/>
              <a:t>Glassfish</a:t>
            </a:r>
          </a:p>
          <a:p>
            <a:r>
              <a:rPr lang="en-US" dirty="0" smtClean="0"/>
              <a:t>Tomcat (&gt;=7/9)</a:t>
            </a:r>
            <a:endParaRPr lang="en-US" dirty="0"/>
          </a:p>
          <a:p>
            <a:r>
              <a:rPr lang="en-US" b="1" dirty="0"/>
              <a:t>Wireshark</a:t>
            </a:r>
          </a:p>
          <a:p>
            <a:r>
              <a:rPr lang="en-US" b="1" dirty="0" smtClean="0"/>
              <a:t>curl</a:t>
            </a:r>
            <a:endParaRPr lang="en-US" b="1" dirty="0"/>
          </a:p>
          <a:p>
            <a:r>
              <a:rPr lang="en-US" b="1" dirty="0"/>
              <a:t>Fiddler</a:t>
            </a:r>
          </a:p>
          <a:p>
            <a:endParaRPr lang="en-US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17</a:t>
            </a:fld>
            <a:endParaRPr lang="nl-NL"/>
          </a:p>
        </p:txBody>
      </p:sp>
      <p:pic>
        <p:nvPicPr>
          <p:cNvPr id="2050" name="Picture 2" descr="http://icons.iconarchive.com/icons/creative-freedom/shimmer/256/Softwar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5397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67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the …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170</a:t>
            </a:fld>
            <a:endParaRPr lang="nl-NL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143" y="2879441"/>
            <a:ext cx="1685714" cy="1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5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4543425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Afsluiting</a:t>
            </a:r>
            <a:endParaRPr lang="nl-NL" dirty="0"/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80252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Behandeld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HTML5</a:t>
            </a:r>
          </a:p>
          <a:p>
            <a:pPr lvl="2"/>
            <a:r>
              <a:rPr lang="en-US" dirty="0" smtClean="0"/>
              <a:t>WebSockets </a:t>
            </a:r>
          </a:p>
          <a:p>
            <a:pPr lvl="2"/>
            <a:r>
              <a:rPr lang="en-US" dirty="0"/>
              <a:t>WebSockets </a:t>
            </a:r>
            <a:r>
              <a:rPr lang="en-US" dirty="0" smtClean="0"/>
              <a:t>JEE7 </a:t>
            </a:r>
          </a:p>
          <a:p>
            <a:pPr lvl="2"/>
            <a:r>
              <a:rPr lang="en-US" dirty="0"/>
              <a:t>WebSockets </a:t>
            </a:r>
            <a:r>
              <a:rPr lang="en-US" dirty="0" smtClean="0"/>
              <a:t>deployment</a:t>
            </a:r>
          </a:p>
          <a:p>
            <a:pPr lvl="2"/>
            <a:r>
              <a:rPr lang="en-US" dirty="0" err="1"/>
              <a:t>WebRTC</a:t>
            </a:r>
            <a:endParaRPr lang="en-US" dirty="0"/>
          </a:p>
          <a:p>
            <a:pPr lvl="2"/>
            <a:r>
              <a:rPr lang="en-US" dirty="0" smtClean="0"/>
              <a:t>SSE</a:t>
            </a:r>
          </a:p>
          <a:p>
            <a:pPr lvl="1"/>
            <a:r>
              <a:rPr lang="en-US" dirty="0" smtClean="0"/>
              <a:t>Comet</a:t>
            </a:r>
          </a:p>
          <a:p>
            <a:pPr lvl="1"/>
            <a:r>
              <a:rPr lang="en-US" dirty="0" smtClean="0"/>
              <a:t>Servlet 3.x &amp; JAX-RS 2.0</a:t>
            </a:r>
          </a:p>
          <a:p>
            <a:pPr lvl="1"/>
            <a:r>
              <a:rPr lang="en-US" strike="sngStrike" dirty="0" smtClean="0"/>
              <a:t>Atmosphere</a:t>
            </a:r>
          </a:p>
          <a:p>
            <a:pPr lvl="1"/>
            <a:r>
              <a:rPr lang="en-US" dirty="0" smtClean="0"/>
              <a:t>(SPDY &amp;) HTTP/2</a:t>
            </a:r>
          </a:p>
          <a:p>
            <a:pPr lvl="1"/>
            <a:endParaRPr lang="en-US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172</a:t>
            </a:fld>
            <a:endParaRPr lang="nl-NL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5" y="0"/>
            <a:ext cx="3762375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769" y="2896694"/>
            <a:ext cx="1685714" cy="1685714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5" y="6326876"/>
            <a:ext cx="477420" cy="531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504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Toepassingen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Stel</a:t>
            </a:r>
            <a:r>
              <a:rPr lang="en-US" dirty="0" smtClean="0"/>
              <a:t>: je </a:t>
            </a:r>
            <a:r>
              <a:rPr lang="en-US" dirty="0" err="1"/>
              <a:t>hebt</a:t>
            </a:r>
            <a:r>
              <a:rPr lang="en-US" dirty="0"/>
              <a:t> </a:t>
            </a:r>
            <a:r>
              <a:rPr lang="en-US" dirty="0" err="1"/>
              <a:t>enkele</a:t>
            </a:r>
            <a:r>
              <a:rPr lang="en-US" dirty="0"/>
              <a:t> </a:t>
            </a:r>
            <a:r>
              <a:rPr lang="en-US" dirty="0" err="1"/>
              <a:t>middagen</a:t>
            </a:r>
            <a:r>
              <a:rPr lang="en-US" dirty="0"/>
              <a:t> Lab Time tot je </a:t>
            </a:r>
            <a:r>
              <a:rPr lang="en-US" dirty="0" err="1" smtClean="0"/>
              <a:t>beschikking</a:t>
            </a:r>
            <a:endParaRPr lang="en-US" dirty="0" smtClean="0"/>
          </a:p>
          <a:p>
            <a:pPr lvl="1"/>
            <a:r>
              <a:rPr lang="en-US" dirty="0" err="1" smtClean="0"/>
              <a:t>Wat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</a:t>
            </a:r>
            <a:r>
              <a:rPr lang="en-US" dirty="0" err="1" smtClean="0"/>
              <a:t>toepassing</a:t>
            </a:r>
            <a:r>
              <a:rPr lang="en-US" dirty="0" smtClean="0"/>
              <a:t> </a:t>
            </a:r>
            <a:r>
              <a:rPr lang="en-US" dirty="0" err="1" smtClean="0"/>
              <a:t>zou</a:t>
            </a:r>
            <a:r>
              <a:rPr lang="en-US" dirty="0" smtClean="0"/>
              <a:t> je </a:t>
            </a:r>
            <a:r>
              <a:rPr lang="en-US" dirty="0" err="1" smtClean="0"/>
              <a:t>kunnen</a:t>
            </a:r>
            <a:r>
              <a:rPr lang="en-US" dirty="0" smtClean="0"/>
              <a:t> </a:t>
            </a:r>
            <a:r>
              <a:rPr lang="en-US" dirty="0" err="1" smtClean="0"/>
              <a:t>maken</a:t>
            </a:r>
            <a:r>
              <a:rPr lang="en-US" dirty="0" smtClean="0"/>
              <a:t>?</a:t>
            </a:r>
          </a:p>
          <a:p>
            <a:pPr lvl="1"/>
            <a:r>
              <a:rPr lang="en-US" dirty="0" err="1" smtClean="0"/>
              <a:t>Welke</a:t>
            </a:r>
            <a:r>
              <a:rPr lang="en-US" dirty="0" smtClean="0"/>
              <a:t> </a:t>
            </a:r>
            <a:r>
              <a:rPr lang="en-US" dirty="0" err="1" smtClean="0"/>
              <a:t>technieken</a:t>
            </a:r>
            <a:r>
              <a:rPr lang="en-US" dirty="0" smtClean="0"/>
              <a:t> </a:t>
            </a:r>
            <a:r>
              <a:rPr lang="en-US" dirty="0" err="1" smtClean="0"/>
              <a:t>zou</a:t>
            </a:r>
            <a:r>
              <a:rPr lang="en-US" dirty="0" smtClean="0"/>
              <a:t> je </a:t>
            </a:r>
            <a:r>
              <a:rPr lang="en-US" dirty="0" err="1" smtClean="0"/>
              <a:t>gebruiken</a:t>
            </a:r>
            <a:r>
              <a:rPr lang="en-US" dirty="0" smtClean="0"/>
              <a:t>?</a:t>
            </a:r>
          </a:p>
          <a:p>
            <a:pPr lvl="1"/>
            <a:r>
              <a:rPr lang="en-US" dirty="0" err="1" smtClean="0"/>
              <a:t>Waarom</a:t>
            </a:r>
            <a:r>
              <a:rPr lang="en-US" dirty="0" smtClean="0"/>
              <a:t> </a:t>
            </a:r>
            <a:r>
              <a:rPr lang="en-US" dirty="0" err="1" smtClean="0"/>
              <a:t>zijn</a:t>
            </a:r>
            <a:r>
              <a:rPr lang="en-US" dirty="0" smtClean="0"/>
              <a:t> die </a:t>
            </a:r>
            <a:r>
              <a:rPr lang="en-US" dirty="0" err="1" smtClean="0"/>
              <a:t>technieken</a:t>
            </a:r>
            <a:r>
              <a:rPr lang="en-US" dirty="0" smtClean="0"/>
              <a:t> </a:t>
            </a:r>
            <a:r>
              <a:rPr lang="en-US" dirty="0" err="1" smtClean="0"/>
              <a:t>hierbij</a:t>
            </a:r>
            <a:r>
              <a:rPr lang="en-US" dirty="0" smtClean="0"/>
              <a:t> </a:t>
            </a:r>
            <a:r>
              <a:rPr lang="en-US" dirty="0" err="1" smtClean="0"/>
              <a:t>nuttig</a:t>
            </a:r>
            <a:r>
              <a:rPr lang="en-US" dirty="0" smtClean="0"/>
              <a:t> </a:t>
            </a:r>
            <a:r>
              <a:rPr lang="en-US" dirty="0" err="1" smtClean="0"/>
              <a:t>inzetbaar</a:t>
            </a:r>
            <a:r>
              <a:rPr lang="en-US" dirty="0" smtClean="0"/>
              <a:t>?</a:t>
            </a:r>
            <a:endParaRPr lang="en-US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173</a:t>
            </a:fld>
            <a:endParaRPr lang="nl-NL"/>
          </a:p>
        </p:txBody>
      </p:sp>
      <p:pic>
        <p:nvPicPr>
          <p:cNvPr id="1026" name="Picture 2" descr="http://searchengineland.com/figz/wp-content/seloads/2011/12/chemistry-lab-experiment-featured-300x14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0"/>
            <a:ext cx="285750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17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Ideeen</a:t>
            </a:r>
            <a:r>
              <a:rPr lang="en-US" dirty="0" smtClean="0"/>
              <a:t> </a:t>
            </a:r>
            <a:r>
              <a:rPr lang="en-US" dirty="0" err="1" smtClean="0"/>
              <a:t>cursisten</a:t>
            </a:r>
            <a:r>
              <a:rPr lang="en-US" dirty="0" smtClean="0"/>
              <a:t> nov-2014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Robbert</a:t>
            </a:r>
            <a:r>
              <a:rPr lang="nl-NL" dirty="0"/>
              <a:t>: nginx HTTP/2 completablefuture websockets met zoals java- als browser _client_ side</a:t>
            </a:r>
          </a:p>
          <a:p>
            <a:r>
              <a:rPr lang="nl-NL" dirty="0" smtClean="0"/>
              <a:t>Daniel:</a:t>
            </a:r>
          </a:p>
          <a:p>
            <a:pPr lvl="1"/>
            <a:r>
              <a:rPr lang="nl-NL" dirty="0" smtClean="0"/>
              <a:t>MMORPG </a:t>
            </a:r>
            <a:r>
              <a:rPr lang="nl-NL" dirty="0"/>
              <a:t>ws, schaling, </a:t>
            </a:r>
            <a:r>
              <a:rPr lang="nl-NL" dirty="0" smtClean="0"/>
              <a:t>auth</a:t>
            </a:r>
          </a:p>
          <a:p>
            <a:pPr lvl="1"/>
            <a:r>
              <a:rPr lang="nl-NL" dirty="0" smtClean="0"/>
              <a:t>raspberry </a:t>
            </a:r>
            <a:r>
              <a:rPr lang="nl-NL" dirty="0"/>
              <a:t>pi, drone, webrtc video</a:t>
            </a:r>
          </a:p>
          <a:p>
            <a:r>
              <a:rPr lang="nl-NL" dirty="0" smtClean="0"/>
              <a:t>Koen/Dick</a:t>
            </a:r>
            <a:r>
              <a:rPr lang="nl-NL" dirty="0"/>
              <a:t>: chat ws+video webrtc angular</a:t>
            </a:r>
          </a:p>
          <a:p>
            <a:r>
              <a:rPr lang="nl-NL" dirty="0" smtClean="0"/>
              <a:t>Harry</a:t>
            </a:r>
            <a:r>
              <a:rPr lang="nl-NL" dirty="0"/>
              <a:t>: remote monitoring ws</a:t>
            </a:r>
          </a:p>
          <a:p>
            <a:r>
              <a:rPr lang="nl-NL" dirty="0" smtClean="0"/>
              <a:t>Ryan</a:t>
            </a:r>
            <a:r>
              <a:rPr lang="nl-NL" dirty="0"/>
              <a:t>: -</a:t>
            </a:r>
          </a:p>
          <a:p>
            <a:r>
              <a:rPr lang="nl-NL" dirty="0" smtClean="0"/>
              <a:t>Auke</a:t>
            </a:r>
            <a:r>
              <a:rPr lang="nl-NL" dirty="0"/>
              <a:t>: game</a:t>
            </a:r>
          </a:p>
          <a:p>
            <a:r>
              <a:rPr lang="nl-NL" dirty="0" smtClean="0"/>
              <a:t>Thomas</a:t>
            </a:r>
            <a:r>
              <a:rPr lang="nl-NL" dirty="0"/>
              <a:t>: RT dashboard</a:t>
            </a:r>
          </a:p>
          <a:p>
            <a:r>
              <a:rPr lang="nl-NL" dirty="0" smtClean="0"/>
              <a:t>Eric-Jan: </a:t>
            </a:r>
            <a:r>
              <a:rPr lang="nl-NL" dirty="0"/>
              <a:t>monitor TNT ritten via SSE ipv complexe caching</a:t>
            </a:r>
          </a:p>
          <a:p>
            <a:r>
              <a:rPr lang="nl-NL" dirty="0" smtClean="0"/>
              <a:t>Bas</a:t>
            </a:r>
            <a:r>
              <a:rPr lang="nl-NL" dirty="0"/>
              <a:t>: </a:t>
            </a:r>
            <a:r>
              <a:rPr lang="nl-NL" dirty="0" smtClean="0"/>
              <a:t>webrtc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174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906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Evaluatie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Wat</a:t>
            </a:r>
            <a:r>
              <a:rPr lang="en-US" dirty="0" smtClean="0"/>
              <a:t> </a:t>
            </a:r>
            <a:r>
              <a:rPr lang="en-US" dirty="0" err="1" smtClean="0"/>
              <a:t>vonden</a:t>
            </a:r>
            <a:r>
              <a:rPr lang="en-US" dirty="0" smtClean="0"/>
              <a:t> </a:t>
            </a:r>
            <a:r>
              <a:rPr lang="en-US" dirty="0" err="1" smtClean="0"/>
              <a:t>jullie</a:t>
            </a:r>
            <a:r>
              <a:rPr lang="en-US" dirty="0" smtClean="0"/>
              <a:t> </a:t>
            </a:r>
            <a:r>
              <a:rPr lang="en-US" dirty="0" err="1" smtClean="0"/>
              <a:t>ervan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pPr marL="742950" lvl="1" indent="-285750"/>
            <a:r>
              <a:rPr lang="nl-NL" dirty="0" smtClean="0"/>
              <a:t>Hoe </a:t>
            </a:r>
            <a:r>
              <a:rPr lang="nl-NL" dirty="0"/>
              <a:t>vond je de eerste dag</a:t>
            </a:r>
            <a:r>
              <a:rPr lang="nl-NL" dirty="0" smtClean="0"/>
              <a:t>?</a:t>
            </a:r>
            <a:br>
              <a:rPr lang="nl-NL" dirty="0" smtClean="0"/>
            </a:br>
            <a:endParaRPr lang="nl-NL" dirty="0"/>
          </a:p>
          <a:p>
            <a:pPr marL="742950" lvl="1" indent="-285750"/>
            <a:r>
              <a:rPr lang="nl-NL" dirty="0" smtClean="0"/>
              <a:t>Wat </a:t>
            </a:r>
            <a:r>
              <a:rPr lang="nl-NL" dirty="0"/>
              <a:t>verwacht je nog van de tweede dag</a:t>
            </a:r>
            <a:r>
              <a:rPr lang="nl-NL" dirty="0" smtClean="0"/>
              <a:t>?</a:t>
            </a:r>
            <a:br>
              <a:rPr lang="nl-NL" dirty="0" smtClean="0"/>
            </a:br>
            <a:endParaRPr lang="nl-NL" dirty="0"/>
          </a:p>
          <a:p>
            <a:pPr marL="742950" lvl="1" indent="-285750"/>
            <a:r>
              <a:rPr lang="nl-NL" dirty="0" smtClean="0"/>
              <a:t>Zijn </a:t>
            </a:r>
            <a:r>
              <a:rPr lang="nl-NL" dirty="0"/>
              <a:t>er zaken nog niet duidelijk</a:t>
            </a:r>
            <a:r>
              <a:rPr lang="nl-NL" dirty="0" smtClean="0"/>
              <a:t>? </a:t>
            </a:r>
            <a:br>
              <a:rPr lang="nl-NL" dirty="0" smtClean="0"/>
            </a:br>
            <a:endParaRPr lang="nl-NL" dirty="0" smtClean="0"/>
          </a:p>
          <a:p>
            <a:pPr marL="742950" lvl="1" indent="-285750"/>
            <a:r>
              <a:rPr lang="en-US" dirty="0" err="1" smtClean="0"/>
              <a:t>Wat</a:t>
            </a:r>
            <a:r>
              <a:rPr lang="en-US" dirty="0" smtClean="0"/>
              <a:t> </a:t>
            </a:r>
            <a:r>
              <a:rPr lang="en-US" dirty="0" err="1" smtClean="0"/>
              <a:t>mis</a:t>
            </a:r>
            <a:r>
              <a:rPr lang="en-US" dirty="0" smtClean="0"/>
              <a:t> je nog?</a:t>
            </a:r>
            <a:br>
              <a:rPr lang="en-US" dirty="0" smtClean="0"/>
            </a:br>
            <a:endParaRPr lang="en-US" dirty="0"/>
          </a:p>
          <a:p>
            <a:pPr marL="742950" lvl="1" indent="-285750"/>
            <a:r>
              <a:rPr lang="en-US" dirty="0" err="1" smtClean="0"/>
              <a:t>Behoefte</a:t>
            </a:r>
            <a:r>
              <a:rPr lang="en-US" dirty="0" smtClean="0"/>
              <a:t> </a:t>
            </a:r>
            <a:r>
              <a:rPr lang="en-US" dirty="0" err="1" smtClean="0"/>
              <a:t>aan</a:t>
            </a:r>
            <a:r>
              <a:rPr lang="en-US" dirty="0" smtClean="0"/>
              <a:t> follow-up?</a:t>
            </a:r>
            <a:br>
              <a:rPr lang="en-US" dirty="0" smtClean="0"/>
            </a:br>
            <a:endParaRPr lang="en-US" dirty="0" smtClean="0"/>
          </a:p>
          <a:p>
            <a:pPr marL="742950" lvl="1" indent="-285750"/>
            <a:r>
              <a:rPr lang="en-US" dirty="0" err="1" smtClean="0"/>
              <a:t>Wat</a:t>
            </a:r>
            <a:r>
              <a:rPr lang="en-US" dirty="0" smtClean="0"/>
              <a:t> </a:t>
            </a:r>
            <a:r>
              <a:rPr lang="en-US" dirty="0" err="1" smtClean="0"/>
              <a:t>ga</a:t>
            </a:r>
            <a:r>
              <a:rPr lang="en-US" dirty="0" smtClean="0"/>
              <a:t> je met </a:t>
            </a:r>
            <a:r>
              <a:rPr lang="en-US" dirty="0" err="1" smtClean="0"/>
              <a:t>nieuwe</a:t>
            </a:r>
            <a:r>
              <a:rPr lang="en-US" dirty="0" smtClean="0"/>
              <a:t> </a:t>
            </a:r>
            <a:r>
              <a:rPr lang="en-US" dirty="0" err="1" smtClean="0"/>
              <a:t>opgedane</a:t>
            </a:r>
            <a:r>
              <a:rPr lang="en-US" dirty="0" smtClean="0"/>
              <a:t> </a:t>
            </a:r>
            <a:r>
              <a:rPr lang="en-US" dirty="0" err="1" smtClean="0"/>
              <a:t>kennis</a:t>
            </a:r>
            <a:r>
              <a:rPr lang="en-US" dirty="0" smtClean="0"/>
              <a:t> </a:t>
            </a:r>
            <a:r>
              <a:rPr lang="en-US" dirty="0" err="1" smtClean="0"/>
              <a:t>doen</a:t>
            </a:r>
            <a:r>
              <a:rPr lang="en-US" dirty="0" smtClean="0"/>
              <a:t>?</a:t>
            </a:r>
            <a:br>
              <a:rPr lang="en-US" dirty="0" smtClean="0"/>
            </a:br>
            <a:endParaRPr lang="en-US" dirty="0" smtClean="0"/>
          </a:p>
          <a:p>
            <a:pPr marL="742950" lvl="1" indent="-285750"/>
            <a:r>
              <a:rPr lang="en-US" dirty="0" smtClean="0"/>
              <a:t>Is </a:t>
            </a:r>
            <a:r>
              <a:rPr lang="en-US" dirty="0" err="1" smtClean="0"/>
              <a:t>dit</a:t>
            </a:r>
            <a:r>
              <a:rPr lang="en-US" dirty="0" smtClean="0"/>
              <a:t> direct </a:t>
            </a:r>
            <a:r>
              <a:rPr lang="en-US" dirty="0" err="1" smtClean="0"/>
              <a:t>inzetbaar</a:t>
            </a:r>
            <a:r>
              <a:rPr lang="en-US" dirty="0" smtClean="0"/>
              <a:t> </a:t>
            </a:r>
            <a:r>
              <a:rPr lang="en-US" dirty="0" err="1" smtClean="0"/>
              <a:t>bij</a:t>
            </a:r>
            <a:r>
              <a:rPr lang="en-US" dirty="0" smtClean="0"/>
              <a:t> je </a:t>
            </a:r>
            <a:r>
              <a:rPr lang="en-US" dirty="0" err="1" smtClean="0"/>
              <a:t>klant</a:t>
            </a:r>
            <a:r>
              <a:rPr lang="en-US" dirty="0" smtClean="0"/>
              <a:t>? </a:t>
            </a:r>
            <a:r>
              <a:rPr lang="en-US" dirty="0" err="1" smtClean="0"/>
              <a:t>Zo</a:t>
            </a:r>
            <a:r>
              <a:rPr lang="en-US" dirty="0" smtClean="0"/>
              <a:t> nee, </a:t>
            </a:r>
            <a:r>
              <a:rPr lang="en-US" dirty="0" err="1" smtClean="0"/>
              <a:t>wat</a:t>
            </a:r>
            <a:r>
              <a:rPr lang="en-US" dirty="0" smtClean="0"/>
              <a:t> </a:t>
            </a:r>
            <a:r>
              <a:rPr lang="en-US" dirty="0" err="1" smtClean="0"/>
              <a:t>zou</a:t>
            </a:r>
            <a:r>
              <a:rPr lang="en-US" dirty="0" smtClean="0"/>
              <a:t> </a:t>
            </a:r>
            <a:r>
              <a:rPr lang="en-US" dirty="0" err="1" smtClean="0"/>
              <a:t>daar</a:t>
            </a:r>
            <a:r>
              <a:rPr lang="en-US" dirty="0" smtClean="0"/>
              <a:t> nog </a:t>
            </a:r>
            <a:r>
              <a:rPr lang="en-US" dirty="0" err="1" smtClean="0"/>
              <a:t>voor</a:t>
            </a:r>
            <a:r>
              <a:rPr lang="en-US" dirty="0" smtClean="0"/>
              <a:t> </a:t>
            </a:r>
            <a:r>
              <a:rPr lang="en-US" dirty="0" err="1" smtClean="0"/>
              <a:t>nodig</a:t>
            </a:r>
            <a:r>
              <a:rPr lang="en-US" dirty="0" smtClean="0"/>
              <a:t> </a:t>
            </a:r>
            <a:r>
              <a:rPr lang="en-US" dirty="0" err="1" smtClean="0"/>
              <a:t>zijn</a:t>
            </a:r>
            <a:r>
              <a:rPr lang="en-US" dirty="0" smtClean="0"/>
              <a:t>?</a:t>
            </a:r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175</a:t>
            </a:fld>
            <a:endParaRPr lang="nl-NL"/>
          </a:p>
        </p:txBody>
      </p:sp>
      <p:pic>
        <p:nvPicPr>
          <p:cNvPr id="1026" name="Picture 2" descr="http://www.commute.com/images/schools_evalua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3810000" cy="252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5" y="6326876"/>
            <a:ext cx="477420" cy="531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470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4543425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Meta</a:t>
            </a:r>
            <a:endParaRPr lang="nl-NL" dirty="0"/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Notities</a:t>
            </a:r>
            <a:r>
              <a:rPr lang="en-US" dirty="0" smtClean="0"/>
              <a:t> van &amp; </a:t>
            </a:r>
            <a:r>
              <a:rPr lang="en-US" dirty="0" err="1" smtClean="0"/>
              <a:t>voor</a:t>
            </a:r>
            <a:r>
              <a:rPr lang="en-US" dirty="0" smtClean="0"/>
              <a:t> de docent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1923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963" y="1108196"/>
            <a:ext cx="8572500" cy="5216974"/>
          </a:xfrm>
        </p:spPr>
        <p:txBody>
          <a:bodyPr/>
          <a:lstStyle/>
          <a:p>
            <a:r>
              <a:rPr lang="en-US" dirty="0" err="1" smtClean="0"/>
              <a:t>Leerdoelen</a:t>
            </a:r>
            <a:endParaRPr lang="en-US" dirty="0" smtClean="0"/>
          </a:p>
          <a:p>
            <a:r>
              <a:rPr lang="en-US" dirty="0" smtClean="0"/>
              <a:t>Mix:</a:t>
            </a:r>
            <a:endParaRPr lang="en-US" dirty="0"/>
          </a:p>
          <a:p>
            <a:pPr lvl="1"/>
            <a:r>
              <a:rPr lang="en-US" b="1" dirty="0" err="1" smtClean="0"/>
              <a:t>T</a:t>
            </a:r>
            <a:r>
              <a:rPr lang="en-US" dirty="0" err="1" smtClean="0"/>
              <a:t>heorie</a:t>
            </a:r>
            <a:endParaRPr lang="en-US" dirty="0" smtClean="0"/>
          </a:p>
          <a:p>
            <a:pPr lvl="1"/>
            <a:r>
              <a:rPr lang="en-US" b="1" dirty="0" smtClean="0"/>
              <a:t>C</a:t>
            </a:r>
            <a:r>
              <a:rPr lang="en-US" dirty="0" smtClean="0"/>
              <a:t>ode in </a:t>
            </a:r>
            <a:r>
              <a:rPr lang="en-US" dirty="0" err="1" smtClean="0"/>
              <a:t>ppts</a:t>
            </a:r>
            <a:endParaRPr lang="en-US" dirty="0"/>
          </a:p>
          <a:p>
            <a:pPr lvl="1"/>
            <a:r>
              <a:rPr lang="en-US" b="1" dirty="0" smtClean="0"/>
              <a:t>D</a:t>
            </a:r>
            <a:r>
              <a:rPr lang="en-US" dirty="0" smtClean="0"/>
              <a:t>emo (browser en/of IDE)</a:t>
            </a:r>
            <a:endParaRPr lang="en-US" dirty="0"/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O</a:t>
            </a:r>
            <a:r>
              <a:rPr lang="en-US" dirty="0" err="1" smtClean="0">
                <a:solidFill>
                  <a:srgbClr val="FF0000"/>
                </a:solidFill>
              </a:rPr>
              <a:t>pdracht</a:t>
            </a:r>
            <a:r>
              <a:rPr lang="en-US" dirty="0" smtClean="0">
                <a:solidFill>
                  <a:srgbClr val="FF0000"/>
                </a:solidFill>
              </a:rPr>
              <a:t> (“hands-on lab”) =&gt; KISS!!</a:t>
            </a:r>
          </a:p>
          <a:p>
            <a:pPr lvl="2"/>
            <a:r>
              <a:rPr lang="en-US" dirty="0" err="1" smtClean="0">
                <a:solidFill>
                  <a:srgbClr val="FF0000"/>
                </a:solidFill>
              </a:rPr>
              <a:t>Heldere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beschrijving</a:t>
            </a:r>
            <a:endParaRPr lang="en-US" dirty="0" smtClean="0">
              <a:solidFill>
                <a:srgbClr val="FF0000"/>
              </a:solidFill>
            </a:endParaRP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Screenshot met </a:t>
            </a:r>
            <a:r>
              <a:rPr lang="en-US" dirty="0" err="1" smtClean="0">
                <a:solidFill>
                  <a:srgbClr val="FF0000"/>
                </a:solidFill>
              </a:rPr>
              <a:t>te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bereiken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resultaat</a:t>
            </a:r>
            <a:endParaRPr lang="en-US" dirty="0" smtClean="0">
              <a:solidFill>
                <a:srgbClr val="FF0000"/>
              </a:solidFill>
            </a:endParaRPr>
          </a:p>
          <a:p>
            <a:pPr lvl="2"/>
            <a:r>
              <a:rPr lang="en-US" dirty="0" err="1" smtClean="0">
                <a:solidFill>
                  <a:srgbClr val="FF0000"/>
                </a:solidFill>
              </a:rPr>
              <a:t>Uitwerking</a:t>
            </a:r>
            <a:r>
              <a:rPr lang="en-US" dirty="0" smtClean="0">
                <a:solidFill>
                  <a:srgbClr val="FF0000"/>
                </a:solidFill>
              </a:rPr>
              <a:t> NIET </a:t>
            </a:r>
            <a:r>
              <a:rPr lang="en-US" dirty="0" err="1" smtClean="0">
                <a:solidFill>
                  <a:srgbClr val="FF0000"/>
                </a:solidFill>
              </a:rPr>
              <a:t>meteen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meeleveren</a:t>
            </a:r>
            <a:endParaRPr lang="en-US" dirty="0" smtClean="0">
              <a:solidFill>
                <a:srgbClr val="FF0000"/>
              </a:solidFill>
            </a:endParaRPr>
          </a:p>
          <a:p>
            <a:pPr lvl="2"/>
            <a:r>
              <a:rPr lang="en-US" dirty="0" err="1" smtClean="0">
                <a:solidFill>
                  <a:srgbClr val="FF0000"/>
                </a:solidFill>
              </a:rPr>
              <a:t>Nabespreken</a:t>
            </a:r>
            <a:r>
              <a:rPr lang="en-US" dirty="0" smtClean="0">
                <a:solidFill>
                  <a:srgbClr val="FF0000"/>
                </a:solidFill>
              </a:rPr>
              <a:t>!</a:t>
            </a:r>
          </a:p>
          <a:p>
            <a:pPr lvl="2"/>
            <a:r>
              <a:rPr lang="en-US" dirty="0" err="1" smtClean="0">
                <a:solidFill>
                  <a:srgbClr val="FF0000"/>
                </a:solidFill>
              </a:rPr>
              <a:t>Tijd</a:t>
            </a:r>
            <a:r>
              <a:rPr lang="en-US" dirty="0" smtClean="0">
                <a:solidFill>
                  <a:srgbClr val="FF0000"/>
                </a:solidFill>
              </a:rPr>
              <a:t>!!!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/>
              <a:t>Evaluatie</a:t>
            </a:r>
            <a:r>
              <a:rPr lang="en-US" dirty="0"/>
              <a:t> </a:t>
            </a:r>
            <a:r>
              <a:rPr lang="en-US" dirty="0" err="1" smtClean="0"/>
              <a:t>leerdoelen</a:t>
            </a:r>
            <a:r>
              <a:rPr lang="en-US" dirty="0" smtClean="0"/>
              <a:t> =&gt; </a:t>
            </a:r>
            <a:r>
              <a:rPr lang="en-US" dirty="0" err="1" smtClean="0"/>
              <a:t>popquiz</a:t>
            </a:r>
            <a:r>
              <a:rPr lang="en-US" dirty="0" smtClean="0"/>
              <a:t>!</a:t>
            </a:r>
          </a:p>
          <a:p>
            <a:r>
              <a:rPr lang="en-US" dirty="0" smtClean="0"/>
              <a:t>Refs inline</a:t>
            </a: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177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898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Tijdsplanning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16:00	</a:t>
            </a:r>
            <a:r>
              <a:rPr lang="en-US" dirty="0" err="1" smtClean="0"/>
              <a:t>binnendruppelen</a:t>
            </a:r>
            <a:endParaRPr lang="en-US" dirty="0" smtClean="0"/>
          </a:p>
          <a:p>
            <a:r>
              <a:rPr lang="en-US" dirty="0" smtClean="0"/>
              <a:t>16:10	start: </a:t>
            </a:r>
            <a:r>
              <a:rPr lang="en-US" dirty="0" err="1" smtClean="0"/>
              <a:t>voorstelrondje</a:t>
            </a:r>
            <a:endParaRPr lang="en-US" dirty="0" smtClean="0"/>
          </a:p>
          <a:p>
            <a:pPr lvl="1"/>
            <a:r>
              <a:rPr lang="en-US" dirty="0" smtClean="0"/>
              <a:t>16:20 </a:t>
            </a:r>
            <a:r>
              <a:rPr lang="en-US" dirty="0" err="1" smtClean="0"/>
              <a:t>evolutie</a:t>
            </a:r>
            <a:r>
              <a:rPr lang="en-US" dirty="0" smtClean="0"/>
              <a:t> v/h web in </a:t>
            </a:r>
            <a:r>
              <a:rPr lang="en-US" dirty="0" err="1" smtClean="0"/>
              <a:t>enkele</a:t>
            </a:r>
            <a:r>
              <a:rPr lang="en-US" dirty="0" smtClean="0"/>
              <a:t> </a:t>
            </a:r>
            <a:r>
              <a:rPr lang="en-US" dirty="0" err="1" smtClean="0"/>
              <a:t>plaatjes</a:t>
            </a:r>
            <a:endParaRPr lang="en-US" dirty="0" smtClean="0"/>
          </a:p>
          <a:p>
            <a:pPr lvl="1"/>
            <a:r>
              <a:rPr lang="en-US" dirty="0" smtClean="0"/>
              <a:t>16:25 </a:t>
            </a:r>
            <a:r>
              <a:rPr lang="en-US" dirty="0" err="1" smtClean="0"/>
              <a:t>recente</a:t>
            </a:r>
            <a:r>
              <a:rPr lang="en-US" dirty="0" smtClean="0"/>
              <a:t> events</a:t>
            </a:r>
          </a:p>
          <a:p>
            <a:r>
              <a:rPr lang="en-US" dirty="0" smtClean="0"/>
              <a:t>16:30 quickies &amp; </a:t>
            </a:r>
            <a:r>
              <a:rPr lang="en-US" dirty="0" err="1" smtClean="0"/>
              <a:t>bepalen</a:t>
            </a:r>
            <a:r>
              <a:rPr lang="en-US" dirty="0" smtClean="0"/>
              <a:t> </a:t>
            </a:r>
            <a:r>
              <a:rPr lang="en-US" dirty="0" err="1" smtClean="0"/>
              <a:t>wat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doen</a:t>
            </a:r>
            <a:endParaRPr lang="en-US" dirty="0" smtClean="0"/>
          </a:p>
          <a:p>
            <a:r>
              <a:rPr lang="en-US" dirty="0" smtClean="0"/>
              <a:t>17:00 1e </a:t>
            </a:r>
            <a:r>
              <a:rPr lang="en-US" dirty="0" err="1" smtClean="0"/>
              <a:t>onderwerp</a:t>
            </a:r>
            <a:endParaRPr lang="en-US" dirty="0" smtClean="0"/>
          </a:p>
          <a:p>
            <a:pPr lvl="1"/>
            <a:r>
              <a:rPr lang="en-US" dirty="0" err="1" smtClean="0"/>
              <a:t>Tussendoor</a:t>
            </a:r>
            <a:r>
              <a:rPr lang="en-US" dirty="0" smtClean="0"/>
              <a:t> </a:t>
            </a:r>
            <a:r>
              <a:rPr lang="en-US" dirty="0" err="1" smtClean="0"/>
              <a:t>koffiepauze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behoefte</a:t>
            </a:r>
            <a:endParaRPr lang="en-US" dirty="0" smtClean="0"/>
          </a:p>
          <a:p>
            <a:r>
              <a:rPr lang="en-US" dirty="0" smtClean="0"/>
              <a:t>17:30 </a:t>
            </a:r>
            <a:r>
              <a:rPr lang="en-US" dirty="0" err="1" smtClean="0"/>
              <a:t>eten</a:t>
            </a:r>
            <a:endParaRPr lang="en-US" dirty="0" smtClean="0"/>
          </a:p>
          <a:p>
            <a:r>
              <a:rPr lang="en-US" dirty="0" smtClean="0"/>
              <a:t>18:15 lab</a:t>
            </a:r>
          </a:p>
          <a:p>
            <a:r>
              <a:rPr lang="en-US" dirty="0" smtClean="0"/>
              <a:t>19:15 recap </a:t>
            </a:r>
            <a:r>
              <a:rPr lang="en-US" dirty="0"/>
              <a:t>&amp; pop quiz</a:t>
            </a:r>
          </a:p>
          <a:p>
            <a:r>
              <a:rPr lang="en-US" dirty="0" smtClean="0"/>
              <a:t>19:30 </a:t>
            </a:r>
            <a:r>
              <a:rPr lang="en-US" dirty="0" err="1" smtClean="0"/>
              <a:t>koffiepauze</a:t>
            </a:r>
            <a:endParaRPr lang="en-US" dirty="0" smtClean="0"/>
          </a:p>
          <a:p>
            <a:r>
              <a:rPr lang="en-US" dirty="0" smtClean="0"/>
              <a:t>19:45 2e </a:t>
            </a:r>
            <a:r>
              <a:rPr lang="en-US" dirty="0" err="1" smtClean="0"/>
              <a:t>onderwerp</a:t>
            </a:r>
            <a:r>
              <a:rPr lang="en-US" dirty="0" smtClean="0"/>
              <a:t>; </a:t>
            </a:r>
            <a:r>
              <a:rPr lang="en-US" dirty="0" err="1" smtClean="0"/>
              <a:t>evt</a:t>
            </a:r>
            <a:r>
              <a:rPr lang="en-US" dirty="0" smtClean="0"/>
              <a:t>. lab</a:t>
            </a:r>
          </a:p>
          <a:p>
            <a:r>
              <a:rPr lang="en-US" dirty="0" smtClean="0"/>
              <a:t>20:30 recap &amp; </a:t>
            </a:r>
            <a:r>
              <a:rPr lang="en-US" dirty="0" err="1" smtClean="0"/>
              <a:t>evaluatie</a:t>
            </a:r>
            <a:r>
              <a:rPr lang="en-US" dirty="0"/>
              <a:t> </a:t>
            </a:r>
            <a:r>
              <a:rPr lang="en-US" dirty="0" smtClean="0"/>
              <a:t>/ mood diagram</a:t>
            </a:r>
          </a:p>
          <a:p>
            <a:r>
              <a:rPr lang="en-US" dirty="0" smtClean="0"/>
              <a:t>21:00 </a:t>
            </a:r>
            <a:r>
              <a:rPr lang="en-US" dirty="0" err="1" smtClean="0"/>
              <a:t>opruimen</a:t>
            </a:r>
            <a:endParaRPr lang="en-US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178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8911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Structuur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of 3 </a:t>
            </a:r>
            <a:r>
              <a:rPr lang="en-US" dirty="0" err="1"/>
              <a:t>sessies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16-21u = 3.5u + </a:t>
            </a:r>
            <a:r>
              <a:rPr lang="en-US" dirty="0" err="1"/>
              <a:t>eten</a:t>
            </a:r>
            <a:r>
              <a:rPr lang="en-US" dirty="0"/>
              <a:t> + 2x </a:t>
            </a:r>
            <a:r>
              <a:rPr lang="en-US" dirty="0" err="1" smtClean="0"/>
              <a:t>koffie</a:t>
            </a:r>
            <a:endParaRPr lang="en-US" dirty="0" smtClean="0"/>
          </a:p>
          <a:p>
            <a:pPr lvl="1"/>
            <a:r>
              <a:rPr lang="en-US" dirty="0" smtClean="0"/>
              <a:t>Tel sheets; </a:t>
            </a:r>
            <a:r>
              <a:rPr lang="en-US" dirty="0" err="1" smtClean="0"/>
              <a:t>schat</a:t>
            </a:r>
            <a:r>
              <a:rPr lang="en-US" dirty="0" smtClean="0"/>
              <a:t> </a:t>
            </a:r>
            <a:r>
              <a:rPr lang="en-US" dirty="0" err="1" smtClean="0"/>
              <a:t>tijd</a:t>
            </a:r>
            <a:r>
              <a:rPr lang="en-US" dirty="0" smtClean="0"/>
              <a:t> per </a:t>
            </a:r>
            <a:r>
              <a:rPr lang="en-US" dirty="0" err="1" smtClean="0"/>
              <a:t>subblok</a:t>
            </a:r>
            <a:r>
              <a:rPr lang="en-US" dirty="0" smtClean="0"/>
              <a:t>; </a:t>
            </a:r>
            <a:r>
              <a:rPr lang="en-US" dirty="0" err="1" smtClean="0"/>
              <a:t>maak</a:t>
            </a:r>
            <a:r>
              <a:rPr lang="en-US" dirty="0" smtClean="0"/>
              <a:t> </a:t>
            </a:r>
            <a:r>
              <a:rPr lang="en-US" dirty="0" err="1" smtClean="0"/>
              <a:t>tijdplanning</a:t>
            </a:r>
            <a:endParaRPr lang="en-US" dirty="0" smtClean="0"/>
          </a:p>
          <a:p>
            <a:pPr lvl="1"/>
            <a:r>
              <a:rPr lang="nl-NL" dirty="0"/>
              <a:t>tel # sheets met code / </a:t>
            </a:r>
            <a:r>
              <a:rPr lang="nl-NL" dirty="0" smtClean="0"/>
              <a:t>screenshots – balans? Ja, best </a:t>
            </a:r>
            <a:r>
              <a:rPr lang="nl-NL" dirty="0" err="1" smtClean="0"/>
              <a:t>oke</a:t>
            </a:r>
            <a:r>
              <a:rPr lang="nl-NL" dirty="0" smtClean="0"/>
              <a:t>. </a:t>
            </a:r>
            <a:r>
              <a:rPr lang="nl-NL" dirty="0" err="1" smtClean="0"/>
              <a:t>WebRTC</a:t>
            </a:r>
            <a:r>
              <a:rPr lang="nl-NL" dirty="0" smtClean="0"/>
              <a:t> minst</a:t>
            </a:r>
            <a:endParaRPr lang="en-US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179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043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Cookbook at a glace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ToC</a:t>
            </a:r>
            <a:endParaRPr lang="en-US" dirty="0" smtClean="0"/>
          </a:p>
          <a:p>
            <a:r>
              <a:rPr lang="en-US" dirty="0" err="1" smtClean="0"/>
              <a:t>Inleiding</a:t>
            </a:r>
            <a:endParaRPr lang="en-US" dirty="0" smtClean="0"/>
          </a:p>
          <a:p>
            <a:r>
              <a:rPr lang="en-US" dirty="0" smtClean="0"/>
              <a:t>Software</a:t>
            </a:r>
          </a:p>
          <a:p>
            <a:r>
              <a:rPr lang="en-US" dirty="0" smtClean="0"/>
              <a:t>URLs</a:t>
            </a:r>
          </a:p>
          <a:p>
            <a:r>
              <a:rPr lang="en-US" dirty="0" smtClean="0"/>
              <a:t>Labs (</a:t>
            </a:r>
            <a:r>
              <a:rPr lang="en-US" dirty="0" err="1" smtClean="0"/>
              <a:t>vanaf</a:t>
            </a:r>
            <a:r>
              <a:rPr lang="en-US" dirty="0" smtClean="0"/>
              <a:t> </a:t>
            </a:r>
            <a:r>
              <a:rPr lang="en-US" dirty="0" smtClean="0"/>
              <a:t>p.14)</a:t>
            </a:r>
            <a:endParaRPr lang="en-US" dirty="0" smtClean="0"/>
          </a:p>
          <a:p>
            <a:pPr lvl="1"/>
            <a:r>
              <a:rPr lang="en-US" dirty="0" smtClean="0"/>
              <a:t>Web sockets</a:t>
            </a:r>
          </a:p>
          <a:p>
            <a:pPr lvl="1"/>
            <a:r>
              <a:rPr lang="en-US" dirty="0" smtClean="0"/>
              <a:t>SSE</a:t>
            </a:r>
          </a:p>
          <a:p>
            <a:pPr lvl="1"/>
            <a:r>
              <a:rPr lang="en-US" dirty="0" smtClean="0"/>
              <a:t>Servlet 3</a:t>
            </a:r>
          </a:p>
          <a:p>
            <a:pPr lvl="1"/>
            <a:r>
              <a:rPr lang="en-US" dirty="0" smtClean="0"/>
              <a:t>Meer </a:t>
            </a:r>
            <a:r>
              <a:rPr lang="en-US" dirty="0" err="1" smtClean="0"/>
              <a:t>websockets</a:t>
            </a:r>
            <a:endParaRPr lang="en-US" dirty="0" smtClean="0"/>
          </a:p>
          <a:p>
            <a:pPr lvl="1"/>
            <a:r>
              <a:rPr lang="en-US" strike="sngStrike" dirty="0" smtClean="0"/>
              <a:t>SPDY</a:t>
            </a:r>
          </a:p>
          <a:p>
            <a:pPr lvl="1"/>
            <a:r>
              <a:rPr lang="en-US" dirty="0" smtClean="0"/>
              <a:t>HTTP/2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869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 op (*=</a:t>
            </a:r>
            <a:r>
              <a:rPr lang="en-US" dirty="0" err="1" smtClean="0"/>
              <a:t>sessie</a:t>
            </a:r>
            <a:r>
              <a:rPr lang="en-US" dirty="0" smtClean="0"/>
              <a:t> 1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weinig</a:t>
            </a:r>
            <a:r>
              <a:rPr lang="en-US" dirty="0" smtClean="0"/>
              <a:t>) 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963" y="889349"/>
            <a:ext cx="8572500" cy="5374291"/>
          </a:xfrm>
        </p:spPr>
        <p:txBody>
          <a:bodyPr/>
          <a:lstStyle/>
          <a:p>
            <a:r>
              <a:rPr lang="en-US" sz="1600" dirty="0" smtClean="0"/>
              <a:t>* 10min </a:t>
            </a:r>
            <a:r>
              <a:rPr lang="en-US" sz="1600" dirty="0" err="1" smtClean="0"/>
              <a:t>aandachtsspanne</a:t>
            </a:r>
            <a:endParaRPr lang="en-US" sz="1600" dirty="0" smtClean="0"/>
          </a:p>
          <a:p>
            <a:pPr lvl="1"/>
            <a:r>
              <a:rPr lang="en-US" dirty="0" err="1" smtClean="0"/>
              <a:t>Balans</a:t>
            </a:r>
            <a:r>
              <a:rPr lang="en-US" dirty="0" smtClean="0"/>
              <a:t> &amp; </a:t>
            </a:r>
            <a:r>
              <a:rPr lang="en-US" dirty="0" err="1" smtClean="0"/>
              <a:t>afwisseling</a:t>
            </a:r>
            <a:r>
              <a:rPr lang="en-US" dirty="0" smtClean="0"/>
              <a:t> </a:t>
            </a:r>
            <a:r>
              <a:rPr lang="en-US" dirty="0" err="1" smtClean="0"/>
              <a:t>theorie</a:t>
            </a:r>
            <a:r>
              <a:rPr lang="en-US" dirty="0" smtClean="0"/>
              <a:t>/demo/lab</a:t>
            </a:r>
          </a:p>
          <a:p>
            <a:pPr lvl="1"/>
            <a:r>
              <a:rPr lang="en-US" dirty="0" err="1" smtClean="0"/>
              <a:t>Zorg</a:t>
            </a:r>
            <a:r>
              <a:rPr lang="en-US" dirty="0" smtClean="0"/>
              <a:t> </a:t>
            </a:r>
            <a:r>
              <a:rPr lang="en-US" dirty="0" err="1" smtClean="0"/>
              <a:t>ook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</a:t>
            </a:r>
            <a:r>
              <a:rPr lang="en-US" dirty="0" err="1" smtClean="0"/>
              <a:t>interactie</a:t>
            </a:r>
            <a:r>
              <a:rPr lang="en-US" dirty="0" smtClean="0"/>
              <a:t> </a:t>
            </a:r>
            <a:r>
              <a:rPr lang="en-US" dirty="0" err="1" smtClean="0"/>
              <a:t>tijdens</a:t>
            </a:r>
            <a:r>
              <a:rPr lang="en-US" dirty="0" smtClean="0"/>
              <a:t> </a:t>
            </a:r>
            <a:r>
              <a:rPr lang="en-US" dirty="0" err="1" smtClean="0"/>
              <a:t>theorieblokken</a:t>
            </a:r>
            <a:endParaRPr lang="en-US" dirty="0" smtClean="0"/>
          </a:p>
          <a:p>
            <a:r>
              <a:rPr lang="en-US" sz="1600" dirty="0" smtClean="0"/>
              <a:t>(</a:t>
            </a:r>
            <a:r>
              <a:rPr lang="en-US" sz="1600" dirty="0" err="1" smtClean="0"/>
              <a:t>adem</a:t>
            </a:r>
            <a:r>
              <a:rPr lang="en-US" sz="1600" dirty="0" smtClean="0"/>
              <a:t>/</a:t>
            </a:r>
            <a:r>
              <a:rPr lang="en-US" sz="1600" dirty="0" err="1" smtClean="0"/>
              <a:t>nadenk</a:t>
            </a:r>
            <a:r>
              <a:rPr lang="en-US" sz="1600" dirty="0" smtClean="0"/>
              <a:t>) </a:t>
            </a:r>
            <a:r>
              <a:rPr lang="en-US" sz="1600" dirty="0" err="1" smtClean="0"/>
              <a:t>pauzes</a:t>
            </a:r>
            <a:endParaRPr lang="en-US" sz="1600" dirty="0" smtClean="0"/>
          </a:p>
          <a:p>
            <a:r>
              <a:rPr lang="en-US" sz="1600" dirty="0" smtClean="0"/>
              <a:t>* </a:t>
            </a:r>
            <a:r>
              <a:rPr lang="en-US" sz="1600" dirty="0" err="1" smtClean="0"/>
              <a:t>koffiepauzes</a:t>
            </a:r>
            <a:endParaRPr lang="en-US" sz="1600" dirty="0" smtClean="0"/>
          </a:p>
          <a:p>
            <a:r>
              <a:rPr lang="en-US" sz="1600" dirty="0" smtClean="0"/>
              <a:t>Rust </a:t>
            </a:r>
            <a:r>
              <a:rPr lang="en-US" sz="1600" dirty="0" err="1" smtClean="0"/>
              <a:t>uitstralen</a:t>
            </a:r>
            <a:endParaRPr lang="en-US" sz="1600" dirty="0" smtClean="0"/>
          </a:p>
          <a:p>
            <a:r>
              <a:rPr lang="en-US" sz="1600" dirty="0" err="1" smtClean="0"/>
              <a:t>Vraag</a:t>
            </a:r>
            <a:r>
              <a:rPr lang="en-US" sz="1600" dirty="0" smtClean="0"/>
              <a:t> per </a:t>
            </a:r>
            <a:r>
              <a:rPr lang="en-US" sz="1600" dirty="0" err="1" smtClean="0"/>
              <a:t>subblokje</a:t>
            </a:r>
            <a:r>
              <a:rPr lang="en-US" sz="1600" dirty="0" smtClean="0"/>
              <a:t> feedback – </a:t>
            </a:r>
            <a:r>
              <a:rPr lang="en-US" sz="1600" dirty="0" err="1" smtClean="0"/>
              <a:t>alles</a:t>
            </a:r>
            <a:r>
              <a:rPr lang="en-US" sz="1600" dirty="0" smtClean="0"/>
              <a:t> </a:t>
            </a:r>
            <a:r>
              <a:rPr lang="en-US" sz="1600" dirty="0" err="1" smtClean="0"/>
              <a:t>duidelijk</a:t>
            </a:r>
            <a:r>
              <a:rPr lang="en-US" sz="1600" dirty="0" smtClean="0"/>
              <a:t>? </a:t>
            </a:r>
            <a:r>
              <a:rPr lang="en-US" sz="1600" dirty="0" err="1" smtClean="0"/>
              <a:t>Te</a:t>
            </a:r>
            <a:r>
              <a:rPr lang="en-US" sz="1600" dirty="0" smtClean="0"/>
              <a:t> </a:t>
            </a:r>
            <a:r>
              <a:rPr lang="en-US" sz="1600" dirty="0" err="1" smtClean="0"/>
              <a:t>snel</a:t>
            </a:r>
            <a:r>
              <a:rPr lang="en-US" sz="1600" dirty="0" smtClean="0"/>
              <a:t>? </a:t>
            </a:r>
            <a:r>
              <a:rPr lang="en-US" sz="1600" dirty="0" err="1" smtClean="0"/>
              <a:t>Te</a:t>
            </a:r>
            <a:r>
              <a:rPr lang="en-US" sz="1600" dirty="0" smtClean="0"/>
              <a:t> </a:t>
            </a:r>
            <a:r>
              <a:rPr lang="en-US" sz="1600" dirty="0" err="1" smtClean="0"/>
              <a:t>veel</a:t>
            </a:r>
            <a:r>
              <a:rPr lang="en-US" sz="1600" dirty="0" smtClean="0"/>
              <a:t> info? Nog </a:t>
            </a:r>
            <a:r>
              <a:rPr lang="en-US" sz="1600" dirty="0" err="1" smtClean="0"/>
              <a:t>vragen</a:t>
            </a:r>
            <a:r>
              <a:rPr lang="en-US" sz="1600" dirty="0" smtClean="0"/>
              <a:t>?</a:t>
            </a:r>
          </a:p>
          <a:p>
            <a:pPr lvl="1"/>
            <a:r>
              <a:rPr lang="nl-NL" dirty="0" smtClean="0"/>
              <a:t>Rode-kaartvraag</a:t>
            </a:r>
            <a:r>
              <a:rPr lang="nl-NL" dirty="0"/>
              <a:t>: 2x staan </a:t>
            </a:r>
            <a:r>
              <a:rPr lang="nl-NL" dirty="0" smtClean="0"/>
              <a:t>i.p.v. handopsteken; 2 </a:t>
            </a:r>
            <a:r>
              <a:rPr lang="nl-NL" dirty="0"/>
              <a:t>reacties die beide een *actie* </a:t>
            </a:r>
            <a:r>
              <a:rPr lang="nl-NL" dirty="0" smtClean="0"/>
              <a:t>inhouden!</a:t>
            </a:r>
            <a:endParaRPr lang="en-US" dirty="0" smtClean="0"/>
          </a:p>
          <a:p>
            <a:r>
              <a:rPr lang="en-US" sz="1600" dirty="0" err="1" smtClean="0"/>
              <a:t>Klok</a:t>
            </a:r>
            <a:r>
              <a:rPr lang="en-US" sz="1600" dirty="0" smtClean="0"/>
              <a:t> 10min</a:t>
            </a:r>
          </a:p>
          <a:p>
            <a:r>
              <a:rPr lang="en-US" sz="1600" dirty="0" err="1" smtClean="0"/>
              <a:t>Niet</a:t>
            </a:r>
            <a:r>
              <a:rPr lang="en-US" sz="1600" dirty="0" smtClean="0"/>
              <a:t> </a:t>
            </a:r>
            <a:r>
              <a:rPr lang="en-US" sz="1600" dirty="0" err="1" smtClean="0"/>
              <a:t>teveel</a:t>
            </a:r>
            <a:r>
              <a:rPr lang="en-US" sz="1600" dirty="0" smtClean="0"/>
              <a:t> detail</a:t>
            </a:r>
          </a:p>
          <a:p>
            <a:r>
              <a:rPr lang="en-US" sz="1600" dirty="0" smtClean="0"/>
              <a:t>* Remind </a:t>
            </a:r>
            <a:r>
              <a:rPr lang="en-US" sz="1600" dirty="0" err="1" smtClean="0"/>
              <a:t>regelmatig</a:t>
            </a:r>
            <a:r>
              <a:rPr lang="en-US" sz="1600" dirty="0" smtClean="0"/>
              <a:t> </a:t>
            </a:r>
            <a:r>
              <a:rPr lang="en-US" sz="1600" dirty="0" err="1" smtClean="0"/>
              <a:t>aan</a:t>
            </a:r>
            <a:r>
              <a:rPr lang="en-US" sz="1600" dirty="0" smtClean="0"/>
              <a:t> </a:t>
            </a:r>
            <a:r>
              <a:rPr lang="en-US" sz="1600" dirty="0" err="1" smtClean="0"/>
              <a:t>luisteropdracht</a:t>
            </a:r>
            <a:endParaRPr lang="en-US" sz="1600" dirty="0"/>
          </a:p>
          <a:p>
            <a:r>
              <a:rPr lang="en-US" sz="1600" dirty="0" smtClean="0"/>
              <a:t>* Presenter view </a:t>
            </a:r>
            <a:r>
              <a:rPr lang="en-US" sz="1600" dirty="0" err="1" smtClean="0"/>
              <a:t>notities</a:t>
            </a:r>
            <a:endParaRPr lang="en-US" sz="1600" dirty="0" smtClean="0"/>
          </a:p>
          <a:p>
            <a:r>
              <a:rPr lang="en-US" sz="1600" dirty="0"/>
              <a:t>* </a:t>
            </a:r>
            <a:r>
              <a:rPr lang="en-US" sz="1600" dirty="0" smtClean="0"/>
              <a:t>Energizers </a:t>
            </a:r>
            <a:r>
              <a:rPr lang="en-US" sz="1600" dirty="0" err="1" smtClean="0"/>
              <a:t>gebruiken</a:t>
            </a:r>
            <a:r>
              <a:rPr lang="en-US" sz="1600" dirty="0" smtClean="0"/>
              <a:t> </a:t>
            </a:r>
            <a:r>
              <a:rPr lang="en-US" sz="1600" dirty="0" err="1" smtClean="0"/>
              <a:t>als</a:t>
            </a:r>
            <a:r>
              <a:rPr lang="en-US" sz="1600" dirty="0" smtClean="0"/>
              <a:t> </a:t>
            </a:r>
            <a:r>
              <a:rPr lang="en-US" sz="1600" dirty="0" err="1" smtClean="0"/>
              <a:t>nodig</a:t>
            </a:r>
            <a:endParaRPr lang="en-US" sz="1600" dirty="0" smtClean="0"/>
          </a:p>
          <a:p>
            <a:r>
              <a:rPr lang="nl-NL" sz="1600" dirty="0" smtClean="0"/>
              <a:t>Interactie </a:t>
            </a:r>
            <a:r>
              <a:rPr lang="nl-NL" sz="1600" dirty="0"/>
              <a:t>waar </a:t>
            </a:r>
            <a:r>
              <a:rPr lang="nl-NL" sz="1600" dirty="0" smtClean="0"/>
              <a:t>mogelijk</a:t>
            </a:r>
          </a:p>
          <a:p>
            <a:pPr lvl="1"/>
            <a:r>
              <a:rPr lang="nl-NL" dirty="0" smtClean="0"/>
              <a:t>vraag </a:t>
            </a:r>
            <a:r>
              <a:rPr lang="nl-NL" dirty="0"/>
              <a:t>bv. per onderwerp </a:t>
            </a:r>
            <a:r>
              <a:rPr lang="nl-NL" b="1" dirty="0"/>
              <a:t>wie</a:t>
            </a:r>
            <a:r>
              <a:rPr lang="nl-NL" dirty="0"/>
              <a:t> er al </a:t>
            </a:r>
            <a:r>
              <a:rPr lang="nl-NL" b="1" dirty="0"/>
              <a:t>wat</a:t>
            </a:r>
            <a:r>
              <a:rPr lang="nl-NL" dirty="0"/>
              <a:t> mee gedaan </a:t>
            </a:r>
            <a:r>
              <a:rPr lang="nl-NL" dirty="0" smtClean="0"/>
              <a:t>heeft</a:t>
            </a:r>
            <a:endParaRPr lang="nl-NL" b="1" dirty="0"/>
          </a:p>
          <a:p>
            <a:endParaRPr lang="en-US" sz="1600" dirty="0" smtClean="0"/>
          </a:p>
          <a:p>
            <a:endParaRPr lang="nl-NL" sz="16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180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54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Energizers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H10 ** in </a:t>
            </a:r>
            <a:r>
              <a:rPr lang="en-US" dirty="0" err="1" smtClean="0"/>
              <a:t>tweetallen</a:t>
            </a:r>
            <a:r>
              <a:rPr lang="en-US" dirty="0" smtClean="0"/>
              <a:t> </a:t>
            </a:r>
            <a:r>
              <a:rPr lang="en-US" dirty="0" err="1" smtClean="0"/>
              <a:t>samen</a:t>
            </a:r>
            <a:r>
              <a:rPr lang="en-US" dirty="0" smtClean="0"/>
              <a:t> </a:t>
            </a:r>
            <a:r>
              <a:rPr lang="en-US" dirty="0" err="1" smtClean="0"/>
              <a:t>opstaan</a:t>
            </a:r>
            <a:r>
              <a:rPr lang="en-US" dirty="0" smtClean="0"/>
              <a:t>, rug </a:t>
            </a:r>
            <a:r>
              <a:rPr lang="en-US" dirty="0" err="1" smtClean="0"/>
              <a:t>aan</a:t>
            </a:r>
            <a:r>
              <a:rPr lang="en-US" dirty="0" smtClean="0"/>
              <a:t> rug</a:t>
            </a:r>
          </a:p>
          <a:p>
            <a:r>
              <a:rPr lang="en-US" dirty="0" err="1" smtClean="0"/>
              <a:t>Propje</a:t>
            </a:r>
            <a:r>
              <a:rPr lang="en-US" dirty="0" smtClean="0"/>
              <a:t> </a:t>
            </a:r>
            <a:r>
              <a:rPr lang="en-US" dirty="0" err="1" smtClean="0"/>
              <a:t>papier</a:t>
            </a:r>
            <a:r>
              <a:rPr lang="en-US" dirty="0" smtClean="0"/>
              <a:t> op </a:t>
            </a:r>
            <a:r>
              <a:rPr lang="en-US" dirty="0" err="1" smtClean="0"/>
              <a:t>roos</a:t>
            </a:r>
            <a:r>
              <a:rPr lang="en-US" dirty="0" smtClean="0"/>
              <a:t> </a:t>
            </a:r>
            <a:r>
              <a:rPr lang="en-US" dirty="0" err="1" smtClean="0"/>
              <a:t>mikken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Nirvana-effect: ”Here we are now, entertain us!”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181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670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Materialen</a:t>
            </a:r>
            <a:r>
              <a:rPr lang="en-US" dirty="0" smtClean="0"/>
              <a:t> – TODO print / </a:t>
            </a:r>
            <a:r>
              <a:rPr lang="en-US" dirty="0" err="1" smtClean="0"/>
              <a:t>aanvragen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963" y="1114815"/>
            <a:ext cx="8572500" cy="5351309"/>
          </a:xfrm>
        </p:spPr>
        <p:txBody>
          <a:bodyPr/>
          <a:lstStyle/>
          <a:p>
            <a:r>
              <a:rPr lang="en-US" dirty="0"/>
              <a:t>Flip-over (Monique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Printjes</a:t>
            </a:r>
            <a:r>
              <a:rPr lang="en-US" dirty="0" smtClean="0"/>
              <a:t> (</a:t>
            </a:r>
            <a:r>
              <a:rPr lang="en-US" dirty="0" err="1" smtClean="0"/>
              <a:t>zie</a:t>
            </a:r>
            <a:r>
              <a:rPr lang="en-US" dirty="0" smtClean="0"/>
              <a:t> &lt;repo&gt;/slides/*.</a:t>
            </a:r>
            <a:r>
              <a:rPr lang="en-US" dirty="0" err="1" smtClean="0"/>
              <a:t>docx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 (3) B-G (2)  </a:t>
            </a:r>
          </a:p>
          <a:p>
            <a:pPr lvl="1"/>
            <a:r>
              <a:rPr lang="en-US" dirty="0" err="1" smtClean="0"/>
              <a:t>Dartborden</a:t>
            </a:r>
            <a:r>
              <a:rPr lang="en-US" dirty="0" smtClean="0"/>
              <a:t> (3x)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Tagclouds</a:t>
            </a:r>
            <a:r>
              <a:rPr lang="en-US" dirty="0" smtClean="0"/>
              <a:t>” </a:t>
            </a:r>
            <a:r>
              <a:rPr lang="en-US" dirty="0" smtClean="0">
                <a:solidFill>
                  <a:srgbClr val="FF0000"/>
                </a:solidFill>
              </a:rPr>
              <a:t>TODO</a:t>
            </a:r>
          </a:p>
          <a:p>
            <a:pPr lvl="1"/>
            <a:r>
              <a:rPr lang="en-US" dirty="0" err="1" smtClean="0"/>
              <a:t>Onderwerpen</a:t>
            </a:r>
            <a:r>
              <a:rPr lang="en-US" dirty="0" smtClean="0"/>
              <a:t> A4, in </a:t>
            </a:r>
            <a:r>
              <a:rPr lang="en-US" dirty="0" err="1" smtClean="0"/>
              <a:t>stukken</a:t>
            </a:r>
            <a:r>
              <a:rPr lang="en-US" dirty="0" smtClean="0"/>
              <a:t> </a:t>
            </a:r>
            <a:r>
              <a:rPr lang="en-US" dirty="0" err="1" smtClean="0"/>
              <a:t>geknipt</a:t>
            </a:r>
            <a:r>
              <a:rPr lang="en-US" dirty="0" smtClean="0"/>
              <a:t> (1 set per </a:t>
            </a:r>
            <a:r>
              <a:rPr lang="en-US" dirty="0" err="1" smtClean="0"/>
              <a:t>deelnemer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/>
              <a:t>Onderwerpen</a:t>
            </a:r>
            <a:r>
              <a:rPr lang="en-US" dirty="0"/>
              <a:t> </a:t>
            </a:r>
            <a:r>
              <a:rPr lang="en-US" dirty="0" smtClean="0"/>
              <a:t>A3</a:t>
            </a:r>
          </a:p>
          <a:p>
            <a:r>
              <a:rPr lang="en-US" dirty="0" err="1" smtClean="0"/>
              <a:t>Naamkaartjes</a:t>
            </a:r>
            <a:r>
              <a:rPr lang="en-US" dirty="0" smtClean="0"/>
              <a:t> (Monique)</a:t>
            </a:r>
          </a:p>
          <a:p>
            <a:r>
              <a:rPr lang="en-US" dirty="0" err="1" smtClean="0"/>
              <a:t>Evaluatieformulieren</a:t>
            </a:r>
            <a:endParaRPr lang="en-US" dirty="0" smtClean="0"/>
          </a:p>
          <a:p>
            <a:r>
              <a:rPr lang="en-US" dirty="0" err="1"/>
              <a:t>Aanwezigheidslijst</a:t>
            </a:r>
            <a:r>
              <a:rPr lang="en-US" dirty="0"/>
              <a:t> (Monique)</a:t>
            </a:r>
          </a:p>
          <a:p>
            <a:r>
              <a:rPr lang="en-US" dirty="0" err="1" smtClean="0"/>
              <a:t>Maaltijdbon</a:t>
            </a:r>
            <a:r>
              <a:rPr lang="en-US" dirty="0"/>
              <a:t> Sodexo (Monique</a:t>
            </a:r>
            <a:r>
              <a:rPr lang="en-US" dirty="0" smtClean="0"/>
              <a:t>)</a:t>
            </a:r>
          </a:p>
          <a:p>
            <a:r>
              <a:rPr lang="en-US" dirty="0" smtClean="0"/>
              <a:t>Post-its (</a:t>
            </a:r>
            <a:r>
              <a:rPr lang="en-US" dirty="0" err="1" smtClean="0"/>
              <a:t>groen</a:t>
            </a:r>
            <a:r>
              <a:rPr lang="en-US" dirty="0" smtClean="0"/>
              <a:t>, </a:t>
            </a:r>
            <a:r>
              <a:rPr lang="en-US" dirty="0" err="1" smtClean="0"/>
              <a:t>geel</a:t>
            </a:r>
            <a:r>
              <a:rPr lang="en-US" dirty="0" smtClean="0"/>
              <a:t>, </a:t>
            </a:r>
            <a:r>
              <a:rPr lang="en-US" dirty="0" err="1" smtClean="0"/>
              <a:t>roze</a:t>
            </a:r>
            <a:r>
              <a:rPr lang="en-US" dirty="0" smtClean="0"/>
              <a:t>/</a:t>
            </a:r>
            <a:r>
              <a:rPr lang="en-US" dirty="0" err="1" smtClean="0"/>
              <a:t>oranje</a:t>
            </a:r>
            <a:r>
              <a:rPr lang="en-US" dirty="0" smtClean="0"/>
              <a:t>)</a:t>
            </a:r>
          </a:p>
          <a:p>
            <a:r>
              <a:rPr lang="en-US" dirty="0" smtClean="0"/>
              <a:t>&gt;1 </a:t>
            </a:r>
            <a:r>
              <a:rPr lang="en-US" dirty="0" err="1" smtClean="0"/>
              <a:t>dikke</a:t>
            </a:r>
            <a:r>
              <a:rPr lang="en-US" dirty="0" smtClean="0"/>
              <a:t> pen per pers.</a:t>
            </a:r>
          </a:p>
          <a:p>
            <a:r>
              <a:rPr lang="en-US" dirty="0" smtClean="0"/>
              <a:t>Mood diagram (3 </a:t>
            </a:r>
            <a:r>
              <a:rPr lang="en-US" dirty="0" err="1" smtClean="0"/>
              <a:t>kolommen</a:t>
            </a:r>
            <a:r>
              <a:rPr lang="en-US" dirty="0" smtClean="0"/>
              <a:t> op </a:t>
            </a:r>
            <a:r>
              <a:rPr lang="en-US" dirty="0" err="1" smtClean="0"/>
              <a:t>flipover</a:t>
            </a:r>
            <a:r>
              <a:rPr lang="en-US" dirty="0" smtClean="0"/>
              <a:t>)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182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234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Tips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nl-N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md.exe /k 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doskeys.txt</a:t>
            </a:r>
            <a:b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dirty="0"/>
              <a:t>met </a:t>
            </a:r>
            <a:r>
              <a:rPr lang="nl-NL" dirty="0" smtClean="0"/>
              <a:t>doskeys.txt inhoud:</a:t>
            </a:r>
            <a:br>
              <a:rPr lang="nl-NL" dirty="0" smtClean="0"/>
            </a:br>
            <a:r>
              <a:rPr lang="nl-N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ls=dir /w</a:t>
            </a:r>
          </a:p>
          <a:p>
            <a:r>
              <a:rPr lang="nl-NL" dirty="0" smtClean="0"/>
              <a:t>Alt. voor live </a:t>
            </a:r>
            <a:r>
              <a:rPr lang="nl-NL" dirty="0" err="1" smtClean="0"/>
              <a:t>coding</a:t>
            </a:r>
            <a:r>
              <a:rPr lang="nl-NL" dirty="0" smtClean="0"/>
              <a:t>: neem jezelf op + speel (deels) versneld af –voice-over apart toevoegen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183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991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184</a:t>
            </a:fld>
            <a:endParaRPr lang="nl-NL"/>
          </a:p>
        </p:txBody>
      </p:sp>
      <p:grpSp>
        <p:nvGrpSpPr>
          <p:cNvPr id="11" name="Groep 10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9144000" cy="6858000"/>
            </a:xfrm>
            <a:prstGeom prst="rect">
              <a:avLst/>
            </a:prstGeom>
            <a:solidFill>
              <a:srgbClr val="E98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buClr>
                  <a:schemeClr val="tx1"/>
                </a:buClr>
                <a:buSzPct val="120000"/>
                <a:defRPr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buClr>
                  <a:schemeClr val="tx1"/>
                </a:buClr>
                <a:buSzPct val="120000"/>
                <a:defRPr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buClr>
                  <a:schemeClr val="tx1"/>
                </a:buClr>
                <a:buSzPct val="120000"/>
                <a:defRPr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buClr>
                  <a:schemeClr val="tx1"/>
                </a:buClr>
                <a:buSzPct val="120000"/>
                <a:defRPr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buClr>
                  <a:schemeClr val="tx1"/>
                </a:buClr>
                <a:buSzPct val="120000"/>
                <a:defRPr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20000"/>
                <a:defRPr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20000"/>
                <a:defRPr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20000"/>
                <a:defRPr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20000"/>
                <a:defRPr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nl-NL"/>
            </a:p>
          </p:txBody>
        </p:sp>
        <p:sp>
          <p:nvSpPr>
            <p:cNvPr id="9" name="Tekstvak 8"/>
            <p:cNvSpPr txBox="1"/>
            <p:nvPr/>
          </p:nvSpPr>
          <p:spPr bwMode="auto">
            <a:xfrm>
              <a:off x="0" y="6148388"/>
              <a:ext cx="9144000" cy="3079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buClr>
                  <a:schemeClr val="tx1"/>
                </a:buClr>
                <a:buSzPct val="120000"/>
                <a:defRPr/>
              </a:pPr>
              <a:r>
                <a:rPr lang="en-US" sz="1400" dirty="0">
                  <a:latin typeface="+mn-lt"/>
                  <a:cs typeface="+mn-cs"/>
                </a:rPr>
                <a:t>www.ordina.nl</a:t>
              </a:r>
              <a:endParaRPr lang="nl-NL" sz="1400" dirty="0">
                <a:latin typeface="+mn-lt"/>
                <a:cs typeface="+mn-cs"/>
              </a:endParaRPr>
            </a:p>
          </p:txBody>
        </p:sp>
        <p:pic>
          <p:nvPicPr>
            <p:cNvPr id="10" name="Afbeelding 9" descr="ordina_pay-off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4203" y="2969638"/>
              <a:ext cx="6665312" cy="57246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Labs &amp; cookbook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6700" lvl="1" indent="-266700">
              <a:buSzPct val="100000"/>
              <a:buFont typeface="Wingdings" pitchFamily="2" charset="2"/>
              <a:buChar char="§"/>
            </a:pPr>
            <a:r>
              <a:rPr lang="en-US" sz="1800" dirty="0">
                <a:ea typeface="+mn-ea"/>
                <a:cs typeface="+mn-cs"/>
              </a:rPr>
              <a:t>Ja, het is </a:t>
            </a:r>
            <a:r>
              <a:rPr lang="en-US" sz="1800" dirty="0" err="1">
                <a:ea typeface="+mn-ea"/>
                <a:cs typeface="+mn-cs"/>
              </a:rPr>
              <a:t>veel</a:t>
            </a:r>
            <a:r>
              <a:rPr lang="en-US" sz="1800" dirty="0">
                <a:ea typeface="+mn-ea"/>
                <a:cs typeface="+mn-cs"/>
              </a:rPr>
              <a:t>! Je </a:t>
            </a:r>
            <a:r>
              <a:rPr lang="en-US" sz="1800" dirty="0" err="1">
                <a:ea typeface="+mn-ea"/>
                <a:cs typeface="+mn-cs"/>
              </a:rPr>
              <a:t>hoeft</a:t>
            </a:r>
            <a:r>
              <a:rPr lang="en-US" sz="1800" dirty="0">
                <a:ea typeface="+mn-ea"/>
                <a:cs typeface="+mn-cs"/>
              </a:rPr>
              <a:t> </a:t>
            </a:r>
            <a:r>
              <a:rPr lang="en-US" sz="1800" dirty="0" err="1">
                <a:ea typeface="+mn-ea"/>
                <a:cs typeface="+mn-cs"/>
              </a:rPr>
              <a:t>niet</a:t>
            </a:r>
            <a:r>
              <a:rPr lang="en-US" sz="1800" dirty="0">
                <a:ea typeface="+mn-ea"/>
                <a:cs typeface="+mn-cs"/>
              </a:rPr>
              <a:t> </a:t>
            </a:r>
            <a:r>
              <a:rPr lang="en-US" sz="1800" dirty="0" err="1">
                <a:ea typeface="+mn-ea"/>
                <a:cs typeface="+mn-cs"/>
              </a:rPr>
              <a:t>alles</a:t>
            </a:r>
            <a:r>
              <a:rPr lang="en-US" sz="1800" dirty="0">
                <a:ea typeface="+mn-ea"/>
                <a:cs typeface="+mn-cs"/>
              </a:rPr>
              <a:t> </a:t>
            </a:r>
            <a:r>
              <a:rPr lang="en-US" sz="1800" dirty="0" err="1">
                <a:ea typeface="+mn-ea"/>
                <a:cs typeface="+mn-cs"/>
              </a:rPr>
              <a:t>te</a:t>
            </a:r>
            <a:r>
              <a:rPr lang="en-US" sz="1800" dirty="0">
                <a:ea typeface="+mn-ea"/>
                <a:cs typeface="+mn-cs"/>
              </a:rPr>
              <a:t> </a:t>
            </a:r>
            <a:r>
              <a:rPr lang="en-US" sz="1800" dirty="0" err="1" smtClean="0">
                <a:ea typeface="+mn-ea"/>
                <a:cs typeface="+mn-cs"/>
              </a:rPr>
              <a:t>doen</a:t>
            </a:r>
            <a:r>
              <a:rPr lang="en-US" sz="1800" dirty="0" smtClean="0">
                <a:ea typeface="+mn-ea"/>
                <a:cs typeface="+mn-cs"/>
              </a:rPr>
              <a:t>…</a:t>
            </a:r>
            <a:endParaRPr lang="nl-NL" sz="1800" dirty="0">
              <a:ea typeface="+mn-ea"/>
              <a:cs typeface="+mn-cs"/>
            </a:endParaRPr>
          </a:p>
          <a:p>
            <a:r>
              <a:rPr lang="en-US" dirty="0" err="1" smtClean="0"/>
              <a:t>Goed</a:t>
            </a:r>
            <a:r>
              <a:rPr lang="en-US" dirty="0" smtClean="0"/>
              <a:t> </a:t>
            </a:r>
            <a:r>
              <a:rPr lang="en-US" dirty="0" err="1" smtClean="0"/>
              <a:t>lezen</a:t>
            </a:r>
            <a:r>
              <a:rPr lang="en-US" dirty="0" smtClean="0"/>
              <a:t>!</a:t>
            </a:r>
          </a:p>
          <a:p>
            <a:endParaRPr lang="en-US" dirty="0"/>
          </a:p>
          <a:p>
            <a:r>
              <a:rPr lang="en-US" dirty="0" err="1" smtClean="0"/>
              <a:t>Opm</a:t>
            </a:r>
            <a:r>
              <a:rPr lang="en-US" dirty="0" smtClean="0"/>
              <a:t>. </a:t>
            </a:r>
            <a:r>
              <a:rPr lang="en-US" dirty="0" err="1" smtClean="0"/>
              <a:t>vorige</a:t>
            </a:r>
            <a:r>
              <a:rPr lang="en-US" dirty="0" smtClean="0"/>
              <a:t> </a:t>
            </a:r>
            <a:r>
              <a:rPr lang="en-US" dirty="0" err="1" smtClean="0"/>
              <a:t>keer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“cookbook </a:t>
            </a:r>
            <a:r>
              <a:rPr lang="en-US" dirty="0"/>
              <a:t>is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 smtClean="0"/>
              <a:t>zoekplaatje</a:t>
            </a:r>
            <a:r>
              <a:rPr lang="en-US" dirty="0" smtClean="0"/>
              <a:t>”</a:t>
            </a:r>
          </a:p>
          <a:p>
            <a:pPr lvl="1"/>
            <a:r>
              <a:rPr lang="nl-NL" dirty="0"/>
              <a:t>HTTP/2: "</a:t>
            </a:r>
            <a:r>
              <a:rPr lang="nl-NL" i="1" dirty="0"/>
              <a:t>wat ben ik aan het doen</a:t>
            </a:r>
            <a:r>
              <a:rPr lang="nl-NL" i="1" dirty="0" smtClean="0"/>
              <a:t>?</a:t>
            </a:r>
            <a:r>
              <a:rPr lang="nl-NL" dirty="0" smtClean="0"/>
              <a:t>“</a:t>
            </a:r>
          </a:p>
          <a:p>
            <a:pPr lvl="1"/>
            <a:r>
              <a:rPr lang="en-US" dirty="0" err="1" smtClean="0"/>
              <a:t>Veel</a:t>
            </a:r>
            <a:r>
              <a:rPr lang="en-US" dirty="0" smtClean="0"/>
              <a:t> </a:t>
            </a:r>
            <a:r>
              <a:rPr lang="en-US" dirty="0" err="1" smtClean="0"/>
              <a:t>kleine</a:t>
            </a:r>
            <a:r>
              <a:rPr lang="en-US" dirty="0" smtClean="0"/>
              <a:t> </a:t>
            </a:r>
            <a:r>
              <a:rPr lang="en-US" dirty="0" err="1" smtClean="0"/>
              <a:t>opdrachtjes</a:t>
            </a:r>
            <a:r>
              <a:rPr lang="en-US" dirty="0" smtClean="0"/>
              <a:t>; </a:t>
            </a:r>
            <a:r>
              <a:rPr lang="en-US" dirty="0" err="1" smtClean="0"/>
              <a:t>weinig</a:t>
            </a:r>
            <a:r>
              <a:rPr lang="en-US" dirty="0" smtClean="0"/>
              <a:t> </a:t>
            </a:r>
            <a:r>
              <a:rPr lang="en-US" dirty="0" err="1" smtClean="0"/>
              <a:t>functioneels</a:t>
            </a:r>
            <a:r>
              <a:rPr lang="en-US" dirty="0" smtClean="0"/>
              <a:t>, </a:t>
            </a:r>
            <a:r>
              <a:rPr lang="en-US" dirty="0" err="1" smtClean="0"/>
              <a:t>veel</a:t>
            </a:r>
            <a:r>
              <a:rPr lang="en-US" dirty="0" smtClean="0"/>
              <a:t> tools &amp; </a:t>
            </a:r>
            <a:r>
              <a:rPr lang="en-US" dirty="0" err="1" smtClean="0"/>
              <a:t>beetje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zand</a:t>
            </a:r>
            <a:endParaRPr lang="en-US" dirty="0" smtClean="0"/>
          </a:p>
          <a:p>
            <a:pPr lvl="2"/>
            <a:r>
              <a:rPr lang="en-US" dirty="0" err="1" smtClean="0"/>
              <a:t>Da’s</a:t>
            </a:r>
            <a:r>
              <a:rPr lang="en-US" dirty="0" smtClean="0"/>
              <a:t> </a:t>
            </a:r>
            <a:r>
              <a:rPr lang="en-US" dirty="0" err="1" smtClean="0"/>
              <a:t>expres</a:t>
            </a:r>
            <a:r>
              <a:rPr lang="en-US" dirty="0" smtClean="0"/>
              <a:t>! </a:t>
            </a:r>
            <a:r>
              <a:rPr lang="en-US" dirty="0" err="1" smtClean="0"/>
              <a:t>Doel</a:t>
            </a:r>
            <a:r>
              <a:rPr lang="en-US" dirty="0" smtClean="0"/>
              <a:t> is met name </a:t>
            </a:r>
            <a:r>
              <a:rPr lang="en-US" dirty="0" err="1" smtClean="0"/>
              <a:t>snuffelen</a:t>
            </a:r>
            <a:r>
              <a:rPr lang="en-US" dirty="0" smtClean="0"/>
              <a:t> </a:t>
            </a:r>
            <a:r>
              <a:rPr lang="en-US" dirty="0" err="1" smtClean="0"/>
              <a:t>aan</a:t>
            </a:r>
            <a:r>
              <a:rPr lang="en-US" dirty="0" smtClean="0"/>
              <a:t> bleeding edge </a:t>
            </a:r>
            <a:r>
              <a:rPr lang="en-US" dirty="0" err="1" smtClean="0"/>
              <a:t>technieken</a:t>
            </a:r>
            <a:endParaRPr lang="en-US" dirty="0" smtClean="0"/>
          </a:p>
          <a:p>
            <a:pPr lvl="2"/>
            <a:r>
              <a:rPr lang="en-US" dirty="0" err="1" smtClean="0"/>
              <a:t>Vandaar</a:t>
            </a:r>
            <a:r>
              <a:rPr lang="en-US" dirty="0" smtClean="0"/>
              <a:t> </a:t>
            </a:r>
            <a:r>
              <a:rPr lang="en-US" dirty="0" err="1" smtClean="0"/>
              <a:t>ook</a:t>
            </a:r>
            <a:r>
              <a:rPr lang="en-US" dirty="0" smtClean="0"/>
              <a:t> </a:t>
            </a:r>
            <a:r>
              <a:rPr lang="en-US" dirty="0" err="1" smtClean="0"/>
              <a:t>dat</a:t>
            </a:r>
            <a:r>
              <a:rPr lang="en-US" dirty="0" smtClean="0"/>
              <a:t> </a:t>
            </a:r>
            <a:r>
              <a:rPr lang="en-US" dirty="0" err="1" smtClean="0"/>
              <a:t>sommige</a:t>
            </a:r>
            <a:r>
              <a:rPr lang="en-US" dirty="0" smtClean="0"/>
              <a:t> labs </a:t>
            </a:r>
            <a:r>
              <a:rPr lang="en-US" dirty="0" err="1" smtClean="0"/>
              <a:t>falen</a:t>
            </a:r>
            <a:r>
              <a:rPr lang="en-US" dirty="0" smtClean="0"/>
              <a:t>; </a:t>
            </a:r>
            <a:r>
              <a:rPr lang="en-US" dirty="0" err="1" smtClean="0"/>
              <a:t>dit</a:t>
            </a:r>
            <a:r>
              <a:rPr lang="en-US" dirty="0" smtClean="0"/>
              <a:t> is </a:t>
            </a:r>
            <a:r>
              <a:rPr lang="en-US" dirty="0" err="1" smtClean="0"/>
              <a:t>geen</a:t>
            </a:r>
            <a:r>
              <a:rPr lang="en-US" dirty="0" smtClean="0"/>
              <a:t> </a:t>
            </a:r>
            <a:r>
              <a:rPr lang="en-US" i="1" dirty="0" smtClean="0"/>
              <a:t>stable software</a:t>
            </a:r>
            <a:r>
              <a:rPr lang="en-US" dirty="0" smtClean="0"/>
              <a:t>!</a:t>
            </a:r>
          </a:p>
          <a:p>
            <a:pPr lvl="2"/>
            <a:r>
              <a:rPr lang="en-US" i="1" dirty="0" smtClean="0"/>
              <a:t>Welcome to polyglot &amp; poly-server!</a:t>
            </a:r>
          </a:p>
          <a:p>
            <a:pPr lvl="2"/>
            <a:r>
              <a:rPr lang="en-US" dirty="0" err="1" smtClean="0"/>
              <a:t>Als</a:t>
            </a:r>
            <a:r>
              <a:rPr lang="en-US" dirty="0" smtClean="0"/>
              <a:t> je </a:t>
            </a:r>
            <a:r>
              <a:rPr lang="en-US" dirty="0" err="1" smtClean="0"/>
              <a:t>daar</a:t>
            </a:r>
            <a:r>
              <a:rPr lang="en-US" dirty="0" smtClean="0"/>
              <a:t> </a:t>
            </a:r>
            <a:r>
              <a:rPr lang="en-US" dirty="0" err="1" smtClean="0"/>
              <a:t>niet</a:t>
            </a:r>
            <a:r>
              <a:rPr lang="en-US" dirty="0" smtClean="0"/>
              <a:t> </a:t>
            </a:r>
            <a:r>
              <a:rPr lang="en-US" dirty="0" err="1" smtClean="0"/>
              <a:t>tegen</a:t>
            </a:r>
            <a:r>
              <a:rPr lang="en-US" dirty="0" smtClean="0"/>
              <a:t> </a:t>
            </a:r>
            <a:r>
              <a:rPr lang="en-US" dirty="0" err="1" smtClean="0"/>
              <a:t>kan</a:t>
            </a:r>
            <a:r>
              <a:rPr lang="en-US" dirty="0" smtClean="0"/>
              <a:t>: je </a:t>
            </a:r>
            <a:r>
              <a:rPr lang="en-US" dirty="0" err="1" smtClean="0"/>
              <a:t>kunt</a:t>
            </a:r>
            <a:r>
              <a:rPr lang="en-US" dirty="0" smtClean="0"/>
              <a:t> </a:t>
            </a:r>
            <a:r>
              <a:rPr lang="en-US" dirty="0" err="1" smtClean="0"/>
              <a:t>altijd</a:t>
            </a:r>
            <a:r>
              <a:rPr lang="en-US" dirty="0" smtClean="0"/>
              <a:t> nog </a:t>
            </a:r>
            <a:r>
              <a:rPr lang="en-US" dirty="0" err="1" smtClean="0"/>
              <a:t>een</a:t>
            </a:r>
            <a:r>
              <a:rPr lang="en-US" dirty="0" smtClean="0"/>
              <a:t> JSF cursus </a:t>
            </a:r>
            <a:r>
              <a:rPr lang="en-US" dirty="0" err="1" smtClean="0"/>
              <a:t>zoeken</a:t>
            </a:r>
            <a:r>
              <a:rPr lang="en-US" dirty="0" smtClean="0"/>
              <a:t> ;-)</a:t>
            </a:r>
          </a:p>
          <a:p>
            <a:endParaRPr lang="en-US" dirty="0"/>
          </a:p>
          <a:p>
            <a:r>
              <a:rPr lang="nl-NL" dirty="0" smtClean="0"/>
              <a:t>14 </a:t>
            </a:r>
            <a:r>
              <a:rPr lang="nl-NL" dirty="0"/>
              <a:t>man code lab op 1 docent == </a:t>
            </a:r>
            <a:r>
              <a:rPr lang="nl-NL" dirty="0" smtClean="0"/>
              <a:t>veel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0107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4543425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Introductie</a:t>
            </a:r>
            <a:r>
              <a:rPr lang="en-US" dirty="0" smtClean="0"/>
              <a:t>	</a:t>
            </a:r>
            <a:endParaRPr lang="nl-NL" dirty="0"/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Opmerkingen</a:t>
            </a:r>
            <a:r>
              <a:rPr lang="en-US" dirty="0" smtClean="0"/>
              <a:t>, </a:t>
            </a:r>
            <a:r>
              <a:rPr lang="en-US" dirty="0" err="1" smtClean="0"/>
              <a:t>problemen</a:t>
            </a:r>
            <a:r>
              <a:rPr lang="en-US" dirty="0" smtClean="0"/>
              <a:t> &amp; </a:t>
            </a:r>
            <a:r>
              <a:rPr lang="en-US" dirty="0" err="1" smtClean="0"/>
              <a:t>oplossingen</a:t>
            </a:r>
            <a:r>
              <a:rPr lang="en-US" dirty="0" smtClean="0"/>
              <a:t> </a:t>
            </a:r>
            <a:r>
              <a:rPr lang="en-US" dirty="0" err="1" smtClean="0"/>
              <a:t>vorige</a:t>
            </a:r>
            <a:r>
              <a:rPr lang="en-US" dirty="0" smtClean="0"/>
              <a:t> </a:t>
            </a:r>
            <a:r>
              <a:rPr lang="en-US" dirty="0" err="1" smtClean="0"/>
              <a:t>keer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963" y="1114815"/>
            <a:ext cx="8572500" cy="5209785"/>
          </a:xfrm>
        </p:spPr>
        <p:txBody>
          <a:bodyPr/>
          <a:lstStyle/>
          <a:p>
            <a:r>
              <a:rPr lang="nl-NL" dirty="0"/>
              <a:t>Spring code is verwarrend; theorie </a:t>
            </a:r>
            <a:r>
              <a:rPr lang="nl-NL" dirty="0" smtClean="0"/>
              <a:t>ontbreekt</a:t>
            </a:r>
          </a:p>
          <a:p>
            <a:pPr lvl="1"/>
            <a:r>
              <a:rPr lang="nl-NL" dirty="0"/>
              <a:t>"0kB" bij file &lt; </a:t>
            </a:r>
            <a:r>
              <a:rPr lang="nl-NL" dirty="0" smtClean="0"/>
              <a:t>1kB</a:t>
            </a:r>
            <a:endParaRPr lang="nl-NL" dirty="0"/>
          </a:p>
          <a:p>
            <a:r>
              <a:rPr lang="nl-NL" dirty="0"/>
              <a:t>2x </a:t>
            </a:r>
            <a:r>
              <a:rPr lang="nl-NL" dirty="0" smtClean="0"/>
              <a:t>verwarrend TODO </a:t>
            </a:r>
            <a:r>
              <a:rPr lang="nl-NL" dirty="0"/>
              <a:t>in POM over </a:t>
            </a:r>
            <a:r>
              <a:rPr lang="nl-NL" dirty="0" smtClean="0"/>
              <a:t>glassfish</a:t>
            </a:r>
          </a:p>
          <a:p>
            <a:pPr lvl="1"/>
            <a:r>
              <a:rPr lang="en-US" dirty="0" smtClean="0"/>
              <a:t>Mag je </a:t>
            </a:r>
            <a:r>
              <a:rPr lang="en-US" dirty="0" err="1" smtClean="0"/>
              <a:t>negeren</a:t>
            </a:r>
            <a:endParaRPr lang="nl-NL" dirty="0"/>
          </a:p>
          <a:p>
            <a:r>
              <a:rPr lang="nl-NL" dirty="0" smtClean="0"/>
              <a:t>NetBeans 8: jersey-bom </a:t>
            </a:r>
            <a:r>
              <a:rPr lang="nl-NL" dirty="0"/>
              <a:t>werkt </a:t>
            </a:r>
            <a:r>
              <a:rPr lang="nl-NL" dirty="0" smtClean="0"/>
              <a:t>niet?</a:t>
            </a:r>
          </a:p>
          <a:p>
            <a:pPr lvl="1"/>
            <a:r>
              <a:rPr lang="nl-NL" dirty="0" smtClean="0"/>
              <a:t>onduidelijk </a:t>
            </a:r>
            <a:r>
              <a:rPr lang="nl-NL" dirty="0"/>
              <a:t>of dat bij iedereen </a:t>
            </a:r>
            <a:r>
              <a:rPr lang="nl-NL" dirty="0" smtClean="0"/>
              <a:t>is</a:t>
            </a:r>
          </a:p>
          <a:p>
            <a:r>
              <a:rPr lang="nl-NL" dirty="0" smtClean="0"/>
              <a:t>Java8 </a:t>
            </a:r>
            <a:r>
              <a:rPr lang="nl-NL" dirty="0"/>
              <a:t>JDK geeft compile errors met jee7-websocket mvn build</a:t>
            </a:r>
            <a:r>
              <a:rPr lang="nl-NL" dirty="0" smtClean="0"/>
              <a:t>?!</a:t>
            </a:r>
          </a:p>
          <a:p>
            <a:pPr lvl="1"/>
            <a:r>
              <a:rPr lang="en-US" dirty="0" err="1" smtClean="0"/>
              <a:t>Niet</a:t>
            </a:r>
            <a:r>
              <a:rPr lang="en-US" dirty="0" smtClean="0"/>
              <a:t> </a:t>
            </a:r>
            <a:r>
              <a:rPr lang="en-US" dirty="0" err="1" smtClean="0"/>
              <a:t>reproduceerbaar</a:t>
            </a:r>
            <a:endParaRPr lang="nl-NL" dirty="0"/>
          </a:p>
          <a:p>
            <a:endParaRPr lang="nl-NL" dirty="0" smtClean="0"/>
          </a:p>
          <a:p>
            <a:r>
              <a:rPr lang="en-US" dirty="0" err="1" smtClean="0"/>
              <a:t>Gefaalde</a:t>
            </a:r>
            <a:r>
              <a:rPr lang="en-US" dirty="0" smtClean="0"/>
              <a:t>/</a:t>
            </a:r>
            <a:r>
              <a:rPr lang="en-US" dirty="0" err="1" smtClean="0"/>
              <a:t>lastige</a:t>
            </a:r>
            <a:r>
              <a:rPr lang="en-US" dirty="0" smtClean="0"/>
              <a:t> labs:</a:t>
            </a:r>
            <a:endParaRPr lang="nl-NL" dirty="0"/>
          </a:p>
          <a:p>
            <a:pPr lvl="1"/>
            <a:r>
              <a:rPr lang="nl-NL" dirty="0" smtClean="0"/>
              <a:t>Fiddler </a:t>
            </a:r>
            <a:r>
              <a:rPr lang="nl-NL" dirty="0"/>
              <a:t>lab faalde</a:t>
            </a:r>
          </a:p>
          <a:p>
            <a:pPr lvl="1"/>
            <a:r>
              <a:rPr lang="nl-NL" dirty="0" smtClean="0"/>
              <a:t>Chrome </a:t>
            </a:r>
            <a:r>
              <a:rPr lang="nl-NL" dirty="0"/>
              <a:t>ws internals faalde</a:t>
            </a:r>
          </a:p>
          <a:p>
            <a:pPr lvl="1"/>
            <a:r>
              <a:rPr lang="nl-NL" dirty="0"/>
              <a:t>Websocket client </a:t>
            </a:r>
            <a:r>
              <a:rPr lang="nl-NL" dirty="0" smtClean="0"/>
              <a:t>side opdracht </a:t>
            </a:r>
            <a:r>
              <a:rPr lang="nl-NL" dirty="0"/>
              <a:t>lastig; </a:t>
            </a:r>
            <a:r>
              <a:rPr lang="nl-NL" dirty="0" smtClean="0"/>
              <a:t>Javascript &amp; Angular </a:t>
            </a:r>
            <a:r>
              <a:rPr lang="nl-NL" dirty="0"/>
              <a:t>kennis </a:t>
            </a:r>
            <a:r>
              <a:rPr lang="nl-NL" dirty="0" smtClean="0"/>
              <a:t>bleek te beperkt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167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Opmerkingen</a:t>
            </a:r>
            <a:r>
              <a:rPr lang="en-US" dirty="0" smtClean="0"/>
              <a:t>, </a:t>
            </a:r>
            <a:r>
              <a:rPr lang="en-US" dirty="0" err="1" smtClean="0"/>
              <a:t>problemen</a:t>
            </a:r>
            <a:r>
              <a:rPr lang="en-US" dirty="0" smtClean="0"/>
              <a:t> &amp; </a:t>
            </a:r>
            <a:r>
              <a:rPr lang="en-US" dirty="0" err="1" smtClean="0"/>
              <a:t>oplossingen</a:t>
            </a:r>
            <a:r>
              <a:rPr lang="en-US" dirty="0" smtClean="0"/>
              <a:t> </a:t>
            </a:r>
            <a:r>
              <a:rPr lang="en-US" dirty="0" err="1" smtClean="0"/>
              <a:t>vorige</a:t>
            </a:r>
            <a:r>
              <a:rPr lang="en-US" dirty="0" smtClean="0"/>
              <a:t> </a:t>
            </a:r>
            <a:r>
              <a:rPr lang="en-US" dirty="0" err="1" smtClean="0"/>
              <a:t>keer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963" y="1114815"/>
            <a:ext cx="8572500" cy="5209785"/>
          </a:xfrm>
        </p:spPr>
        <p:txBody>
          <a:bodyPr/>
          <a:lstStyle/>
          <a:p>
            <a:r>
              <a:rPr lang="nl-NL" dirty="0" smtClean="0"/>
              <a:t>Linux</a:t>
            </a:r>
            <a:r>
              <a:rPr lang="nl-NL" dirty="0"/>
              <a:t>: </a:t>
            </a:r>
            <a:endParaRPr lang="nl-NL" dirty="0" smtClean="0"/>
          </a:p>
          <a:p>
            <a:pPr lvl="1"/>
            <a:r>
              <a:rPr lang="nl-NL" dirty="0" smtClean="0"/>
              <a:t>node-http2 </a:t>
            </a:r>
            <a:r>
              <a:rPr lang="nl-NL" dirty="0"/>
              <a:t>faalt </a:t>
            </a:r>
            <a:r>
              <a:rPr lang="nl-NL" dirty="0" smtClean="0"/>
              <a:t>(</a:t>
            </a:r>
            <a:r>
              <a:rPr lang="nl-N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nl-NL" dirty="0" smtClean="0"/>
              <a:t> nodig?)</a:t>
            </a:r>
          </a:p>
          <a:p>
            <a:r>
              <a:rPr lang="nl-NL" dirty="0" smtClean="0"/>
              <a:t>Rabo'ers </a:t>
            </a:r>
            <a:r>
              <a:rPr lang="nl-NL" dirty="0"/>
              <a:t>met </a:t>
            </a:r>
            <a:r>
              <a:rPr lang="nl-NL" dirty="0" smtClean="0"/>
              <a:t>BYOrDina: </a:t>
            </a:r>
          </a:p>
          <a:p>
            <a:pPr lvl="1"/>
            <a:r>
              <a:rPr lang="nl-NL" dirty="0" smtClean="0"/>
              <a:t>IBM </a:t>
            </a:r>
            <a:r>
              <a:rPr lang="nl-NL" dirty="0"/>
              <a:t>JDK &amp; Rabo Nexus in settings.xml; beide laten aanpassen!</a:t>
            </a:r>
          </a:p>
          <a:p>
            <a:r>
              <a:rPr lang="nl-NL" dirty="0" smtClean="0"/>
              <a:t>*</a:t>
            </a:r>
            <a:r>
              <a:rPr lang="nl-NL" dirty="0"/>
              <a:t>niet* connecten aan Ordina </a:t>
            </a:r>
            <a:r>
              <a:rPr lang="nl-NL" dirty="0" smtClean="0"/>
              <a:t>WORK WiFi; </a:t>
            </a:r>
            <a:r>
              <a:rPr lang="nl-NL" dirty="0"/>
              <a:t>alleen Public </a:t>
            </a:r>
            <a:r>
              <a:rPr lang="nl-NL" dirty="0" smtClean="0"/>
              <a:t>werkt</a:t>
            </a:r>
          </a:p>
          <a:p>
            <a:endParaRPr lang="en-US" dirty="0"/>
          </a:p>
          <a:p>
            <a:r>
              <a:rPr lang="en-US" dirty="0" smtClean="0"/>
              <a:t>Copy-paste </a:t>
            </a:r>
            <a:r>
              <a:rPr lang="en-US" dirty="0" err="1" smtClean="0"/>
              <a:t>problemen</a:t>
            </a:r>
            <a:r>
              <a:rPr lang="en-US" dirty="0" smtClean="0"/>
              <a:t>:</a:t>
            </a:r>
            <a:endParaRPr lang="nl-NL" dirty="0" smtClean="0"/>
          </a:p>
          <a:p>
            <a:pPr lvl="1"/>
            <a:r>
              <a:rPr lang="nl-NL" dirty="0" smtClean="0"/>
              <a:t>'-‘ of ‘—’ </a:t>
            </a:r>
            <a:r>
              <a:rPr lang="nl-NL" dirty="0"/>
              <a:t>valt weg bij copy-paste uit </a:t>
            </a:r>
            <a:r>
              <a:rPr lang="nl-NL" dirty="0" smtClean="0"/>
              <a:t>URL</a:t>
            </a:r>
          </a:p>
          <a:p>
            <a:pPr lvl="1"/>
            <a:r>
              <a:rPr lang="en-US" dirty="0" smtClean="0"/>
              <a:t>‘5.’ </a:t>
            </a:r>
            <a:r>
              <a:rPr lang="en-US" dirty="0" err="1" smtClean="0"/>
              <a:t>oid</a:t>
            </a:r>
            <a:r>
              <a:rPr lang="en-US" dirty="0" smtClean="0"/>
              <a:t> </a:t>
            </a:r>
            <a:r>
              <a:rPr lang="en-US" dirty="0" err="1" smtClean="0"/>
              <a:t>meegekopieerd</a:t>
            </a:r>
            <a:r>
              <a:rPr lang="en-US" dirty="0" smtClean="0"/>
              <a:t> </a:t>
            </a:r>
            <a:r>
              <a:rPr lang="en-US" dirty="0" err="1" smtClean="0"/>
              <a:t>uit</a:t>
            </a:r>
            <a:r>
              <a:rPr lang="en-US" dirty="0" smtClean="0"/>
              <a:t> numbered bullet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312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Workspce</a:t>
            </a:r>
            <a:r>
              <a:rPr lang="en-US" dirty="0" smtClean="0"/>
              <a:t> / </a:t>
            </a:r>
            <a:r>
              <a:rPr lang="en-US" dirty="0" err="1" smtClean="0"/>
              <a:t>github</a:t>
            </a:r>
            <a:r>
              <a:rPr lang="en-US" dirty="0" smtClean="0"/>
              <a:t> cursus repo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git clone </a:t>
            </a:r>
            <a:r>
              <a:rPr lang="nl-NL" dirty="0">
                <a:hlinkClick r:id="rId2"/>
              </a:rPr>
              <a:t>https://</a:t>
            </a:r>
            <a:r>
              <a:rPr lang="nl-NL" dirty="0" smtClean="0">
                <a:hlinkClick r:id="rId2"/>
              </a:rPr>
              <a:t>github.com/OrdinaNederland/cursus-websockets-server-push.git</a:t>
            </a:r>
            <a:endParaRPr lang="nl-NL" dirty="0" smtClean="0"/>
          </a:p>
          <a:p>
            <a:pPr lvl="1"/>
            <a:r>
              <a:rPr lang="nl-NL" u="sng" dirty="0"/>
              <a:t>docs</a:t>
            </a:r>
            <a:r>
              <a:rPr lang="nl-NL" dirty="0"/>
              <a:t>: cookbook, en wat achtergrondinfo voor de docent</a:t>
            </a:r>
          </a:p>
          <a:p>
            <a:pPr lvl="1"/>
            <a:r>
              <a:rPr lang="nl-NL" u="sng" dirty="0"/>
              <a:t>evaluaties</a:t>
            </a:r>
            <a:r>
              <a:rPr lang="nl-NL" dirty="0"/>
              <a:t>: evaluaties nov-2014</a:t>
            </a:r>
          </a:p>
          <a:p>
            <a:pPr lvl="1"/>
            <a:r>
              <a:rPr lang="nl-NL" u="sng" dirty="0"/>
              <a:t>slides</a:t>
            </a:r>
            <a:r>
              <a:rPr lang="nl-NL" dirty="0"/>
              <a:t>: presentaties, en wat materialen voor de docent</a:t>
            </a:r>
          </a:p>
          <a:p>
            <a:pPr lvl="1"/>
            <a:r>
              <a:rPr lang="nl-NL" u="sng" dirty="0"/>
              <a:t>software/Generic</a:t>
            </a:r>
            <a:r>
              <a:rPr lang="nl-NL" dirty="0"/>
              <a:t>: platform-agnostic software; m.n. java-based</a:t>
            </a:r>
          </a:p>
          <a:p>
            <a:pPr lvl="1"/>
            <a:r>
              <a:rPr lang="nl-NL" u="sng" dirty="0"/>
              <a:t>software/Linux</a:t>
            </a:r>
            <a:r>
              <a:rPr lang="nl-NL" dirty="0"/>
              <a:t>: Linux binaries (wellicht wat verouderd)</a:t>
            </a:r>
          </a:p>
          <a:p>
            <a:pPr lvl="1"/>
            <a:r>
              <a:rPr lang="nl-NL" u="sng" dirty="0"/>
              <a:t>software/MacOSX i64</a:t>
            </a:r>
            <a:r>
              <a:rPr lang="nl-NL" dirty="0"/>
              <a:t>: Mac binaries (wellicht wat verouderd)</a:t>
            </a:r>
          </a:p>
          <a:p>
            <a:pPr lvl="1"/>
            <a:r>
              <a:rPr lang="nl-NL" u="sng" dirty="0"/>
              <a:t>software/Win64</a:t>
            </a:r>
            <a:r>
              <a:rPr lang="nl-NL" dirty="0"/>
              <a:t>: Windows binaries</a:t>
            </a:r>
          </a:p>
          <a:p>
            <a:pPr lvl="1"/>
            <a:r>
              <a:rPr lang="nl-NL" u="sng" dirty="0"/>
              <a:t>specs</a:t>
            </a:r>
            <a:r>
              <a:rPr lang="nl-NL" dirty="0"/>
              <a:t>: div. JSRs en </a:t>
            </a:r>
            <a:r>
              <a:rPr lang="nl-NL" dirty="0" smtClean="0"/>
              <a:t>RFC als naslagwerk</a:t>
            </a:r>
            <a:endParaRPr lang="nl-NL" dirty="0"/>
          </a:p>
          <a:p>
            <a:pPr lvl="1"/>
            <a:r>
              <a:rPr lang="nl-NL" u="sng" dirty="0"/>
              <a:t>workspace/websockets-workspace-assignments.zip</a:t>
            </a:r>
            <a:r>
              <a:rPr lang="nl-NL" dirty="0"/>
              <a:t>: alle onuitgewerkte labs, dus nog met TODO code. </a:t>
            </a:r>
          </a:p>
          <a:p>
            <a:pPr lvl="2"/>
            <a:r>
              <a:rPr lang="nl-NL" dirty="0"/>
              <a:t>Let op: niet alles compileert as-is!</a:t>
            </a:r>
          </a:p>
          <a:p>
            <a:pPr lvl="1"/>
            <a:r>
              <a:rPr lang="nl-NL" u="sng" dirty="0"/>
              <a:t>workspace/cfg</a:t>
            </a:r>
            <a:r>
              <a:rPr lang="nl-NL" dirty="0"/>
              <a:t>: hulpfiles bij de labs </a:t>
            </a:r>
          </a:p>
          <a:p>
            <a:pPr lvl="1"/>
            <a:r>
              <a:rPr lang="nl-NL" u="sng" dirty="0"/>
              <a:t>workspace/*</a:t>
            </a:r>
            <a:r>
              <a:rPr lang="nl-NL" dirty="0"/>
              <a:t>: o.a. maven-based java projecten voor bij de labs</a:t>
            </a:r>
          </a:p>
          <a:p>
            <a:pPr lvl="2"/>
            <a:r>
              <a:rPr lang="nl-NL" dirty="0"/>
              <a:t>enkele zijn inmiddels deprecated en zullen niet worden gebruikt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507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4543425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Quickies</a:t>
            </a:r>
            <a:endParaRPr lang="nl-NL" dirty="0"/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Teasers / sales pitch – </a:t>
            </a:r>
            <a:r>
              <a:rPr lang="en-US" dirty="0" err="1" smtClean="0"/>
              <a:t>cursusbehoeftebepaling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0272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Hot tech vs. </a:t>
            </a:r>
            <a:r>
              <a:rPr lang="en-US" dirty="0" err="1" smtClean="0"/>
              <a:t>architectuur</a:t>
            </a:r>
            <a:endParaRPr lang="nl-NL" dirty="0"/>
          </a:p>
        </p:txBody>
      </p:sp>
      <p:pic>
        <p:nvPicPr>
          <p:cNvPr id="5" name="Tijdelijke aanduiding voor inhoud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6"/>
          <a:stretch/>
        </p:blipFill>
        <p:spPr>
          <a:xfrm>
            <a:off x="334963" y="1114425"/>
            <a:ext cx="3525601" cy="4999038"/>
          </a:xfrm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24</a:t>
            </a:fld>
            <a:endParaRPr lang="nl-NL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907" y="2166847"/>
            <a:ext cx="4512556" cy="301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52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Async</a:t>
            </a:r>
            <a:r>
              <a:rPr lang="en-US" dirty="0" smtClean="0"/>
              <a:t> programming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Timing, </a:t>
            </a:r>
            <a:r>
              <a:rPr lang="en-US" dirty="0" err="1" smtClean="0"/>
              <a:t>bidirectionality</a:t>
            </a:r>
            <a:endParaRPr lang="en-US" dirty="0"/>
          </a:p>
          <a:p>
            <a:r>
              <a:rPr lang="en-US" dirty="0" smtClean="0"/>
              <a:t>Waiting, callbacks, threads</a:t>
            </a:r>
            <a:endParaRPr lang="en-US" dirty="0"/>
          </a:p>
          <a:p>
            <a:r>
              <a:rPr lang="en-US" dirty="0" smtClean="0"/>
              <a:t>User </a:t>
            </a:r>
            <a:r>
              <a:rPr lang="en-US" dirty="0"/>
              <a:t>experience</a:t>
            </a:r>
          </a:p>
          <a:p>
            <a:endParaRPr lang="en-US" dirty="0"/>
          </a:p>
          <a:p>
            <a:r>
              <a:rPr lang="en-US" dirty="0" smtClean="0"/>
              <a:t>44 sheets</a:t>
            </a:r>
            <a:r>
              <a:rPr lang="en-US" dirty="0"/>
              <a:t> </a:t>
            </a:r>
            <a:r>
              <a:rPr lang="en-US" dirty="0" smtClean="0"/>
              <a:t>/ 30 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25</a:t>
            </a:fld>
            <a:endParaRPr lang="nl-NL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143" y="4052634"/>
            <a:ext cx="1685714" cy="1685714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5" y="6326876"/>
            <a:ext cx="477420" cy="531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355" y="271372"/>
            <a:ext cx="2924175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711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385" y="672860"/>
            <a:ext cx="4315615" cy="3029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 </a:t>
            </a:r>
            <a:r>
              <a:rPr lang="en-US" dirty="0" smtClean="0"/>
              <a:t>WebSockets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Browser &amp; server </a:t>
            </a:r>
            <a:r>
              <a:rPr lang="en-US" dirty="0" err="1" smtClean="0"/>
              <a:t>kunnen</a:t>
            </a:r>
            <a:r>
              <a:rPr lang="en-US" dirty="0" smtClean="0"/>
              <a:t> </a:t>
            </a:r>
            <a:r>
              <a:rPr lang="en-US" dirty="0" err="1" smtClean="0"/>
              <a:t>elkaar</a:t>
            </a:r>
            <a:r>
              <a:rPr lang="en-US" dirty="0" smtClean="0"/>
              <a:t> data </a:t>
            </a:r>
            <a:r>
              <a:rPr lang="en-US" dirty="0" err="1" smtClean="0"/>
              <a:t>sturen</a:t>
            </a:r>
            <a:endParaRPr lang="en-US" dirty="0" smtClean="0"/>
          </a:p>
          <a:p>
            <a:r>
              <a:rPr lang="en-US" dirty="0" err="1" smtClean="0"/>
              <a:t>Veel</a:t>
            </a:r>
            <a:r>
              <a:rPr lang="en-US" dirty="0" smtClean="0"/>
              <a:t> </a:t>
            </a:r>
            <a:r>
              <a:rPr lang="en-US" dirty="0" err="1" smtClean="0"/>
              <a:t>efficienter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HTTP</a:t>
            </a:r>
          </a:p>
          <a:p>
            <a:r>
              <a:rPr lang="en-US" dirty="0" smtClean="0"/>
              <a:t>Browser-side: </a:t>
            </a:r>
            <a:r>
              <a:rPr lang="en-US" dirty="0" err="1" smtClean="0"/>
              <a:t>javascript</a:t>
            </a:r>
            <a:r>
              <a:rPr lang="en-US" dirty="0" smtClean="0"/>
              <a:t> API</a:t>
            </a:r>
          </a:p>
          <a:p>
            <a:endParaRPr lang="en-US" dirty="0"/>
          </a:p>
          <a:p>
            <a:r>
              <a:rPr lang="en-US" dirty="0" smtClean="0"/>
              <a:t>Ong. 14 sheets</a:t>
            </a:r>
          </a:p>
          <a:p>
            <a:r>
              <a:rPr lang="en-US" dirty="0" smtClean="0"/>
              <a:t>Demo, </a:t>
            </a:r>
            <a:r>
              <a:rPr lang="en-US" dirty="0" err="1" smtClean="0"/>
              <a:t>theorie</a:t>
            </a:r>
            <a:r>
              <a:rPr lang="en-US" dirty="0" smtClean="0"/>
              <a:t>, API details, hands-on lab</a:t>
            </a:r>
          </a:p>
          <a:p>
            <a:pPr lvl="1"/>
            <a:r>
              <a:rPr lang="en-US" dirty="0" err="1" smtClean="0"/>
              <a:t>Theorie</a:t>
            </a:r>
            <a:r>
              <a:rPr lang="en-US" dirty="0" smtClean="0"/>
              <a:t> 30+20min, lab 1u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26</a:t>
            </a:fld>
            <a:endParaRPr lang="nl-NL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143" y="4052634"/>
            <a:ext cx="1685714" cy="1685714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5" y="6326876"/>
            <a:ext cx="477420" cy="531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599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385" y="672860"/>
            <a:ext cx="4315615" cy="3029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JEE7 &amp; WebSockets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Server-side: JEE7 spec </a:t>
            </a:r>
          </a:p>
          <a:p>
            <a:r>
              <a:rPr lang="en-US" dirty="0" smtClean="0"/>
              <a:t>Callback-driven; </a:t>
            </a:r>
            <a:r>
              <a:rPr lang="en-US" dirty="0" err="1" smtClean="0"/>
              <a:t>asynchroon</a:t>
            </a:r>
            <a:endParaRPr lang="en-US" dirty="0" smtClean="0"/>
          </a:p>
          <a:p>
            <a:r>
              <a:rPr lang="en-US" dirty="0" err="1" smtClean="0"/>
              <a:t>Simpele</a:t>
            </a:r>
            <a:r>
              <a:rPr lang="en-US" dirty="0" smtClean="0"/>
              <a:t> APIs!</a:t>
            </a:r>
          </a:p>
          <a:p>
            <a:endParaRPr lang="en-US" dirty="0"/>
          </a:p>
          <a:p>
            <a:r>
              <a:rPr lang="en-US" dirty="0" smtClean="0"/>
              <a:t>Ong. 7+9 sheets – </a:t>
            </a:r>
            <a:r>
              <a:rPr lang="en-US" dirty="0" err="1" smtClean="0"/>
              <a:t>enkele</a:t>
            </a:r>
            <a:r>
              <a:rPr lang="en-US" dirty="0" smtClean="0"/>
              <a:t> </a:t>
            </a:r>
            <a:r>
              <a:rPr lang="en-US" dirty="0" err="1" smtClean="0"/>
              <a:t>optioneel</a:t>
            </a:r>
            <a:endParaRPr lang="en-US" dirty="0" smtClean="0"/>
          </a:p>
          <a:p>
            <a:pPr lvl="1"/>
            <a:r>
              <a:rPr lang="en-US" dirty="0" smtClean="0"/>
              <a:t>In 2 </a:t>
            </a:r>
            <a:r>
              <a:rPr lang="en-US" dirty="0" err="1" smtClean="0"/>
              <a:t>delen</a:t>
            </a:r>
            <a:r>
              <a:rPr lang="en-US" dirty="0" smtClean="0"/>
              <a:t>; jee7 &amp; deployment</a:t>
            </a:r>
          </a:p>
          <a:p>
            <a:r>
              <a:rPr lang="en-US" dirty="0" smtClean="0"/>
              <a:t>Demo, </a:t>
            </a:r>
            <a:r>
              <a:rPr lang="en-US" dirty="0" err="1" smtClean="0"/>
              <a:t>theorie</a:t>
            </a:r>
            <a:r>
              <a:rPr lang="en-US" dirty="0" smtClean="0"/>
              <a:t>, API details, div. hands-on labs</a:t>
            </a:r>
          </a:p>
          <a:p>
            <a:pPr lvl="1"/>
            <a:r>
              <a:rPr lang="en-US" dirty="0" err="1" smtClean="0"/>
              <a:t>Theorie</a:t>
            </a:r>
            <a:r>
              <a:rPr lang="en-US" dirty="0" smtClean="0"/>
              <a:t> 20min, lab 30min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27</a:t>
            </a:fld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143" y="4052634"/>
            <a:ext cx="1685714" cy="1685714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5" y="6326876"/>
            <a:ext cx="477420" cy="531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865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 </a:t>
            </a:r>
            <a:r>
              <a:rPr lang="en-US" dirty="0" err="1"/>
              <a:t>WebRTC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Data, audio en video </a:t>
            </a:r>
            <a:r>
              <a:rPr lang="en-US" dirty="0" err="1" smtClean="0"/>
              <a:t>vanuit</a:t>
            </a:r>
            <a:r>
              <a:rPr lang="en-US" dirty="0" smtClean="0"/>
              <a:t> </a:t>
            </a:r>
            <a:r>
              <a:rPr lang="en-US" dirty="0" err="1" smtClean="0"/>
              <a:t>jouw</a:t>
            </a:r>
            <a:r>
              <a:rPr lang="en-US" dirty="0" smtClean="0"/>
              <a:t> </a:t>
            </a:r>
            <a:r>
              <a:rPr lang="en-US" dirty="0" err="1" smtClean="0"/>
              <a:t>mic+webcam</a:t>
            </a:r>
            <a:r>
              <a:rPr lang="en-US" dirty="0" smtClean="0"/>
              <a:t>, </a:t>
            </a:r>
            <a:r>
              <a:rPr lang="en-US" dirty="0" err="1" smtClean="0"/>
              <a:t>rechtstreeks</a:t>
            </a:r>
            <a:r>
              <a:rPr lang="en-US" dirty="0" smtClean="0"/>
              <a:t> in de browser!</a:t>
            </a:r>
          </a:p>
          <a:p>
            <a:r>
              <a:rPr lang="en-US" dirty="0" smtClean="0"/>
              <a:t>Peer2peer</a:t>
            </a:r>
          </a:p>
          <a:p>
            <a:r>
              <a:rPr lang="en-US" dirty="0" err="1"/>
              <a:t>Veel</a:t>
            </a:r>
            <a:r>
              <a:rPr lang="en-US" dirty="0"/>
              <a:t> demo apps</a:t>
            </a:r>
          </a:p>
          <a:p>
            <a:endParaRPr lang="en-US" dirty="0" smtClean="0"/>
          </a:p>
          <a:p>
            <a:r>
              <a:rPr lang="en-US" dirty="0" smtClean="0"/>
              <a:t>Ong. 15 sheets</a:t>
            </a:r>
          </a:p>
          <a:p>
            <a:r>
              <a:rPr lang="en-US" dirty="0" err="1" smtClean="0"/>
              <a:t>theorie</a:t>
            </a:r>
            <a:r>
              <a:rPr lang="en-US" dirty="0"/>
              <a:t>, browser support, </a:t>
            </a:r>
            <a:r>
              <a:rPr lang="en-US" dirty="0" err="1" smtClean="0"/>
              <a:t>javascript</a:t>
            </a:r>
            <a:r>
              <a:rPr lang="en-US" dirty="0" smtClean="0"/>
              <a:t> API details. </a:t>
            </a:r>
            <a:r>
              <a:rPr lang="en-US" dirty="0" err="1" smtClean="0"/>
              <a:t>Geen</a:t>
            </a:r>
            <a:r>
              <a:rPr lang="en-US" dirty="0" smtClean="0"/>
              <a:t> lab!</a:t>
            </a:r>
            <a:endParaRPr lang="en-US" dirty="0"/>
          </a:p>
          <a:p>
            <a:pPr lvl="1"/>
            <a:r>
              <a:rPr lang="en-US" dirty="0" err="1"/>
              <a:t>o.a</a:t>
            </a:r>
            <a:r>
              <a:rPr lang="en-US" dirty="0"/>
              <a:t>. codecs, </a:t>
            </a:r>
            <a:r>
              <a:rPr lang="en-US" dirty="0" err="1"/>
              <a:t>omgaan</a:t>
            </a:r>
            <a:r>
              <a:rPr lang="en-US" dirty="0"/>
              <a:t> met </a:t>
            </a:r>
            <a:r>
              <a:rPr lang="en-US" dirty="0" err="1" smtClean="0"/>
              <a:t>NAT&amp;firewalls</a:t>
            </a:r>
            <a:endParaRPr lang="en-US" dirty="0" smtClean="0"/>
          </a:p>
          <a:p>
            <a:pPr lvl="1"/>
            <a:r>
              <a:rPr lang="en-US" dirty="0" smtClean="0"/>
              <a:t>30 min</a:t>
            </a:r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Vreemde</a:t>
            </a:r>
            <a:r>
              <a:rPr lang="en-US" dirty="0" smtClean="0"/>
              <a:t> </a:t>
            </a:r>
            <a:r>
              <a:rPr lang="en-US" dirty="0" err="1" smtClean="0"/>
              <a:t>eend</a:t>
            </a:r>
            <a:r>
              <a:rPr lang="en-US" dirty="0" smtClean="0"/>
              <a:t> in de </a:t>
            </a:r>
            <a:r>
              <a:rPr lang="en-US" dirty="0" err="1" smtClean="0"/>
              <a:t>bijt</a:t>
            </a:r>
            <a:r>
              <a:rPr lang="en-US" dirty="0" smtClean="0"/>
              <a:t> – </a:t>
            </a:r>
            <a:r>
              <a:rPr lang="en-US" dirty="0" err="1" smtClean="0"/>
              <a:t>geen</a:t>
            </a:r>
            <a:r>
              <a:rPr lang="en-US" dirty="0" smtClean="0"/>
              <a:t> </a:t>
            </a:r>
            <a:r>
              <a:rPr lang="en-US" dirty="0" err="1" smtClean="0"/>
              <a:t>async</a:t>
            </a:r>
            <a:r>
              <a:rPr lang="en-US" dirty="0" smtClean="0"/>
              <a:t> client-server messaging</a:t>
            </a:r>
          </a:p>
          <a:p>
            <a:r>
              <a:rPr lang="en-US" dirty="0" err="1" smtClean="0"/>
              <a:t>Resultaat</a:t>
            </a:r>
            <a:r>
              <a:rPr lang="en-US" dirty="0" smtClean="0"/>
              <a:t> van 2 </a:t>
            </a:r>
            <a:r>
              <a:rPr lang="en-US" dirty="0" err="1" smtClean="0"/>
              <a:t>middagen</a:t>
            </a:r>
            <a:r>
              <a:rPr lang="en-US" dirty="0" smtClean="0"/>
              <a:t> J-Tech Lab Time, </a:t>
            </a:r>
            <a:r>
              <a:rPr lang="en-US" dirty="0" err="1" smtClean="0"/>
              <a:t>zomer</a:t>
            </a:r>
            <a:r>
              <a:rPr lang="en-US" dirty="0" smtClean="0"/>
              <a:t> 2014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28</a:t>
            </a:fld>
            <a:endParaRPr lang="nl-NL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26" y="107263"/>
            <a:ext cx="3335337" cy="57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5" y="6326876"/>
            <a:ext cx="477420" cy="531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279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Comet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Diverse </a:t>
            </a:r>
            <a:r>
              <a:rPr lang="en-US" dirty="0" err="1" smtClean="0"/>
              <a:t>technieken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server push</a:t>
            </a:r>
          </a:p>
          <a:p>
            <a:r>
              <a:rPr lang="en-US" dirty="0" smtClean="0"/>
              <a:t>Minder hip, </a:t>
            </a:r>
            <a:r>
              <a:rPr lang="en-US" dirty="0" err="1" smtClean="0"/>
              <a:t>nieuw</a:t>
            </a:r>
            <a:r>
              <a:rPr lang="en-US" dirty="0" smtClean="0"/>
              <a:t> en </a:t>
            </a:r>
            <a:r>
              <a:rPr lang="en-US" dirty="0" err="1" smtClean="0"/>
              <a:t>gestandaardiseerd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WebSockets of SSE</a:t>
            </a:r>
          </a:p>
          <a:p>
            <a:r>
              <a:rPr lang="en-US" dirty="0" err="1" smtClean="0"/>
              <a:t>Bewijst</a:t>
            </a:r>
            <a:r>
              <a:rPr lang="en-US" dirty="0" smtClean="0"/>
              <a:t> nut in non-bleeding edge </a:t>
            </a:r>
            <a:r>
              <a:rPr lang="en-US" dirty="0" err="1" smtClean="0"/>
              <a:t>omgevingen</a:t>
            </a:r>
            <a:endParaRPr lang="en-US" dirty="0" smtClean="0"/>
          </a:p>
          <a:p>
            <a:r>
              <a:rPr lang="en-US" dirty="0" err="1" smtClean="0"/>
              <a:t>Geeft</a:t>
            </a:r>
            <a:r>
              <a:rPr lang="en-US" dirty="0" smtClean="0"/>
              <a:t> </a:t>
            </a:r>
            <a:r>
              <a:rPr lang="en-US" dirty="0" err="1" smtClean="0"/>
              <a:t>achtergrondkennis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</a:t>
            </a:r>
            <a:r>
              <a:rPr lang="en-US" dirty="0" err="1" smtClean="0"/>
              <a:t>nieuwere</a:t>
            </a:r>
            <a:r>
              <a:rPr lang="en-US" dirty="0" smtClean="0"/>
              <a:t> </a:t>
            </a:r>
            <a:r>
              <a:rPr lang="en-US" dirty="0" err="1" smtClean="0"/>
              <a:t>technieken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11 </a:t>
            </a:r>
            <a:r>
              <a:rPr lang="en-US" dirty="0"/>
              <a:t>sheets</a:t>
            </a:r>
          </a:p>
          <a:p>
            <a:r>
              <a:rPr lang="en-US" dirty="0" err="1"/>
              <a:t>Theorie</a:t>
            </a:r>
            <a:r>
              <a:rPr lang="en-US" dirty="0"/>
              <a:t>, </a:t>
            </a:r>
            <a:r>
              <a:rPr lang="en-US" dirty="0" err="1" smtClean="0"/>
              <a:t>historie</a:t>
            </a:r>
            <a:r>
              <a:rPr lang="en-US" dirty="0" smtClean="0"/>
              <a:t>, browser support. </a:t>
            </a:r>
            <a:r>
              <a:rPr lang="en-US" dirty="0" err="1" smtClean="0"/>
              <a:t>Geen</a:t>
            </a:r>
            <a:r>
              <a:rPr lang="en-US" dirty="0" smtClean="0"/>
              <a:t> lab.</a:t>
            </a: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29</a:t>
            </a:fld>
            <a:endParaRPr lang="nl-NL"/>
          </a:p>
        </p:txBody>
      </p:sp>
      <p:pic>
        <p:nvPicPr>
          <p:cNvPr id="1026" name="Picture 2" descr="C:\Users\Pretzel\Desktop\Mercury_Comet_(Orange_Julep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191" y="0"/>
            <a:ext cx="2229809" cy="133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143" y="4052634"/>
            <a:ext cx="1685714" cy="1685714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5" y="6326876"/>
            <a:ext cx="477420" cy="531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129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 </a:t>
            </a:r>
            <a:r>
              <a:rPr lang="en-US" dirty="0" err="1" smtClean="0"/>
              <a:t>voorstellen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963" y="1114815"/>
            <a:ext cx="8572500" cy="5180477"/>
          </a:xfrm>
        </p:spPr>
        <p:txBody>
          <a:bodyPr/>
          <a:lstStyle/>
          <a:p>
            <a:r>
              <a:rPr lang="en-US" dirty="0" err="1" smtClean="0"/>
              <a:t>Hedzer</a:t>
            </a:r>
            <a:r>
              <a:rPr lang="en-US" dirty="0" smtClean="0"/>
              <a:t> Westra</a:t>
            </a:r>
          </a:p>
          <a:p>
            <a:endParaRPr lang="en-US" dirty="0" smtClean="0"/>
          </a:p>
          <a:p>
            <a:r>
              <a:rPr lang="en-US" dirty="0" smtClean="0"/>
              <a:t>J-Tech ICT Consultant</a:t>
            </a:r>
          </a:p>
          <a:p>
            <a:r>
              <a:rPr lang="en-US" dirty="0" smtClean="0"/>
              <a:t>Rabobank: Developer / Technical Engineer (‘junior architect’)</a:t>
            </a:r>
          </a:p>
          <a:p>
            <a:r>
              <a:rPr lang="en-US" dirty="0" err="1" smtClean="0"/>
              <a:t>Sinds</a:t>
            </a:r>
            <a:r>
              <a:rPr lang="en-US" dirty="0" smtClean="0"/>
              <a:t> 2005 </a:t>
            </a:r>
            <a:r>
              <a:rPr lang="en-US" dirty="0" err="1" smtClean="0"/>
              <a:t>bij</a:t>
            </a:r>
            <a:r>
              <a:rPr lang="en-US" dirty="0" smtClean="0"/>
              <a:t> </a:t>
            </a:r>
            <a:r>
              <a:rPr lang="en-US" dirty="0" err="1" smtClean="0"/>
              <a:t>Ordina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06-</a:t>
            </a:r>
            <a:r>
              <a:rPr lang="nl-NL" dirty="0" smtClean="0"/>
              <a:t>12074798</a:t>
            </a:r>
          </a:p>
          <a:p>
            <a:r>
              <a:rPr lang="nl-NL" dirty="0" smtClean="0">
                <a:hlinkClick r:id="rId3"/>
              </a:rPr>
              <a:t>hedzer.westra@ordina.nl</a:t>
            </a:r>
            <a:endParaRPr lang="nl-NL" dirty="0" smtClean="0"/>
          </a:p>
          <a:p>
            <a:endParaRPr lang="en-US" dirty="0" smtClean="0"/>
          </a:p>
          <a:p>
            <a:r>
              <a:rPr lang="en-US" dirty="0" err="1" smtClean="0"/>
              <a:t>Andere</a:t>
            </a:r>
            <a:r>
              <a:rPr lang="en-US" dirty="0" smtClean="0"/>
              <a:t> </a:t>
            </a:r>
            <a:r>
              <a:rPr lang="en-US" dirty="0" err="1" smtClean="0"/>
              <a:t>cursussen</a:t>
            </a:r>
            <a:r>
              <a:rPr lang="en-US" dirty="0" smtClean="0"/>
              <a:t> / </a:t>
            </a:r>
            <a:r>
              <a:rPr lang="en-US" dirty="0" err="1" smtClean="0"/>
              <a:t>sessies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Scala (2009)</a:t>
            </a:r>
          </a:p>
          <a:p>
            <a:pPr lvl="1"/>
            <a:r>
              <a:rPr lang="en-US" dirty="0" smtClean="0"/>
              <a:t>Java web security (2011-nu)</a:t>
            </a:r>
          </a:p>
          <a:p>
            <a:pPr lvl="1"/>
            <a:r>
              <a:rPr lang="en-US" dirty="0" smtClean="0"/>
              <a:t>Java concurrency (2012/2013)</a:t>
            </a:r>
          </a:p>
          <a:p>
            <a:pPr lvl="1"/>
            <a:r>
              <a:rPr lang="en-US" dirty="0" smtClean="0"/>
              <a:t>Workshop </a:t>
            </a:r>
            <a:r>
              <a:rPr lang="en-US" dirty="0" err="1" smtClean="0"/>
              <a:t>rxjava</a:t>
            </a:r>
            <a:r>
              <a:rPr lang="en-US" dirty="0" smtClean="0"/>
              <a:t> (2015)</a:t>
            </a: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3</a:t>
            </a:fld>
            <a:endParaRPr lang="nl-NL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300" y="1127515"/>
            <a:ext cx="104775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008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 Server Sent Events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1-way server push</a:t>
            </a:r>
          </a:p>
          <a:p>
            <a:r>
              <a:rPr lang="en-US" dirty="0" err="1" smtClean="0"/>
              <a:t>Eenvoudiger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websockets</a:t>
            </a:r>
            <a:endParaRPr lang="en-US" dirty="0" smtClean="0"/>
          </a:p>
          <a:p>
            <a:r>
              <a:rPr lang="en-US" dirty="0" err="1" smtClean="0"/>
              <a:t>Geen</a:t>
            </a:r>
            <a:r>
              <a:rPr lang="en-US" dirty="0" smtClean="0"/>
              <a:t> </a:t>
            </a:r>
            <a:r>
              <a:rPr lang="en-US" dirty="0" err="1" smtClean="0"/>
              <a:t>aanpassingen</a:t>
            </a:r>
            <a:r>
              <a:rPr lang="en-US" dirty="0" smtClean="0"/>
              <a:t> in </a:t>
            </a:r>
            <a:r>
              <a:rPr lang="en-US" dirty="0" err="1" smtClean="0"/>
              <a:t>applicatieserver</a:t>
            </a:r>
            <a:r>
              <a:rPr lang="en-US" dirty="0" smtClean="0"/>
              <a:t> </a:t>
            </a:r>
            <a:r>
              <a:rPr lang="en-US" dirty="0" err="1" smtClean="0"/>
              <a:t>nodig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Ong. 10 sheets</a:t>
            </a:r>
          </a:p>
          <a:p>
            <a:r>
              <a:rPr lang="en-US" dirty="0" err="1" smtClean="0"/>
              <a:t>Theorie</a:t>
            </a:r>
            <a:r>
              <a:rPr lang="en-US" dirty="0" smtClean="0"/>
              <a:t>, browser support, </a:t>
            </a:r>
            <a:r>
              <a:rPr lang="en-US" dirty="0" err="1" smtClean="0"/>
              <a:t>javascript</a:t>
            </a:r>
            <a:r>
              <a:rPr lang="en-US" dirty="0" smtClean="0"/>
              <a:t> &amp; Jersey JAX-RS </a:t>
            </a:r>
            <a:r>
              <a:rPr lang="en-US" dirty="0" err="1" smtClean="0"/>
              <a:t>extensie</a:t>
            </a:r>
            <a:r>
              <a:rPr lang="en-US" dirty="0" smtClean="0"/>
              <a:t> API specs, hands-on lab</a:t>
            </a:r>
          </a:p>
          <a:p>
            <a:pPr lvl="1"/>
            <a:r>
              <a:rPr lang="en-US" dirty="0" err="1" smtClean="0"/>
              <a:t>Theorie</a:t>
            </a:r>
            <a:r>
              <a:rPr lang="en-US" dirty="0" smtClean="0"/>
              <a:t> 15min, lab 30min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30</a:t>
            </a:fld>
            <a:endParaRPr lang="nl-NL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637" y="-59141"/>
            <a:ext cx="3535363" cy="2347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143" y="4052634"/>
            <a:ext cx="1685714" cy="1685714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5" y="6326876"/>
            <a:ext cx="477420" cy="531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784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Servlet 3.x &amp; JAX-RS 2.0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Asynchrone</a:t>
            </a:r>
            <a:r>
              <a:rPr lang="en-US" dirty="0" smtClean="0"/>
              <a:t> </a:t>
            </a:r>
            <a:r>
              <a:rPr lang="en-US" dirty="0" err="1"/>
              <a:t>requestafhandeling</a:t>
            </a:r>
            <a:endParaRPr lang="en-US" dirty="0"/>
          </a:p>
          <a:p>
            <a:r>
              <a:rPr lang="en-US" dirty="0" err="1"/>
              <a:t>beter</a:t>
            </a:r>
            <a:r>
              <a:rPr lang="en-US" dirty="0"/>
              <a:t> </a:t>
            </a:r>
            <a:r>
              <a:rPr lang="en-US" dirty="0" err="1"/>
              <a:t>resourcegebruik</a:t>
            </a:r>
            <a:r>
              <a:rPr lang="en-US" dirty="0"/>
              <a:t> op server</a:t>
            </a:r>
          </a:p>
          <a:p>
            <a:r>
              <a:rPr lang="en-US" dirty="0"/>
              <a:t>Servlet &amp; JAX-RS </a:t>
            </a:r>
            <a:r>
              <a:rPr lang="en-US" dirty="0" err="1"/>
              <a:t>voorbeelden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Ong</a:t>
            </a:r>
            <a:r>
              <a:rPr lang="en-US" dirty="0"/>
              <a:t>. </a:t>
            </a:r>
            <a:r>
              <a:rPr lang="en-US" dirty="0" smtClean="0"/>
              <a:t>12 </a:t>
            </a:r>
            <a:r>
              <a:rPr lang="en-US" dirty="0"/>
              <a:t>sheets</a:t>
            </a:r>
          </a:p>
          <a:p>
            <a:r>
              <a:rPr lang="en-US" dirty="0" err="1"/>
              <a:t>Theorie</a:t>
            </a:r>
            <a:r>
              <a:rPr lang="en-US" dirty="0"/>
              <a:t>, </a:t>
            </a:r>
            <a:r>
              <a:rPr lang="en-US" dirty="0" err="1" smtClean="0"/>
              <a:t>codevoorbeelden</a:t>
            </a:r>
            <a:r>
              <a:rPr lang="en-US" dirty="0" smtClean="0"/>
              <a:t>, 2 hands-on labs</a:t>
            </a:r>
          </a:p>
          <a:p>
            <a:pPr lvl="1"/>
            <a:r>
              <a:rPr lang="en-US" dirty="0" err="1" smtClean="0"/>
              <a:t>Theorie</a:t>
            </a:r>
            <a:r>
              <a:rPr lang="en-US" dirty="0" smtClean="0"/>
              <a:t> 15+5min, lab 45+30min</a:t>
            </a: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31</a:t>
            </a:fld>
            <a:endParaRPr lang="nl-NL"/>
          </a:p>
        </p:txBody>
      </p:sp>
      <p:pic>
        <p:nvPicPr>
          <p:cNvPr id="1026" name="Picture 2" descr="http://joconner.com/wp-content/uploads/2014/09/jersey-sprin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63"/>
          <a:stretch/>
        </p:blipFill>
        <p:spPr bwMode="auto">
          <a:xfrm>
            <a:off x="6414415" y="0"/>
            <a:ext cx="2729585" cy="88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glassfish.java.net/glassfish_buttons/glassfish_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814" y="761391"/>
            <a:ext cx="2718186" cy="137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143" y="4052634"/>
            <a:ext cx="1685714" cy="1685714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5" y="6326876"/>
            <a:ext cx="477420" cy="531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247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Atmosphere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Server- en </a:t>
            </a:r>
            <a:r>
              <a:rPr lang="en-US" dirty="0" err="1" smtClean="0"/>
              <a:t>clientside</a:t>
            </a:r>
            <a:r>
              <a:rPr lang="en-US" dirty="0" smtClean="0"/>
              <a:t> library </a:t>
            </a:r>
            <a:r>
              <a:rPr lang="en-US" dirty="0" err="1" smtClean="0"/>
              <a:t>voor</a:t>
            </a:r>
            <a:r>
              <a:rPr lang="en-US" dirty="0" smtClean="0"/>
              <a:t> </a:t>
            </a:r>
            <a:r>
              <a:rPr lang="en-US" dirty="0" err="1" smtClean="0"/>
              <a:t>websockets</a:t>
            </a:r>
            <a:r>
              <a:rPr lang="en-US" dirty="0" smtClean="0"/>
              <a:t>, met diverse fallbacks</a:t>
            </a:r>
          </a:p>
          <a:p>
            <a:pPr lvl="1"/>
            <a:r>
              <a:rPr lang="en-US" dirty="0" err="1" smtClean="0"/>
              <a:t>Zowel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browser </a:t>
            </a:r>
            <a:r>
              <a:rPr lang="en-US" dirty="0" err="1" smtClean="0"/>
              <a:t>als</a:t>
            </a:r>
            <a:r>
              <a:rPr lang="en-US" dirty="0" smtClean="0"/>
              <a:t> server</a:t>
            </a:r>
          </a:p>
          <a:p>
            <a:pPr lvl="1"/>
            <a:r>
              <a:rPr lang="en-US" dirty="0" err="1" smtClean="0"/>
              <a:t>altijd</a:t>
            </a:r>
            <a:r>
              <a:rPr lang="en-US" dirty="0" smtClean="0"/>
              <a:t> </a:t>
            </a:r>
            <a:r>
              <a:rPr lang="en-US" dirty="0" err="1" smtClean="0"/>
              <a:t>wel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connectie</a:t>
            </a:r>
            <a:r>
              <a:rPr lang="en-US" dirty="0" smtClean="0"/>
              <a:t> die </a:t>
            </a:r>
            <a:r>
              <a:rPr lang="en-US" dirty="0" err="1" smtClean="0"/>
              <a:t>werkt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</a:p>
          <a:p>
            <a:r>
              <a:rPr lang="en-US" dirty="0" err="1" smtClean="0"/>
              <a:t>Theorie</a:t>
            </a:r>
            <a:r>
              <a:rPr lang="en-US" dirty="0" smtClean="0"/>
              <a:t>, </a:t>
            </a:r>
            <a:r>
              <a:rPr lang="en-US" dirty="0" err="1"/>
              <a:t>javascript</a:t>
            </a:r>
            <a:r>
              <a:rPr lang="en-US" dirty="0"/>
              <a:t> </a:t>
            </a:r>
            <a:r>
              <a:rPr lang="en-US" dirty="0" smtClean="0"/>
              <a:t>&amp; java API </a:t>
            </a:r>
            <a:r>
              <a:rPr lang="en-US" dirty="0"/>
              <a:t>details</a:t>
            </a:r>
            <a:r>
              <a:rPr lang="en-US" dirty="0" smtClean="0"/>
              <a:t>, </a:t>
            </a:r>
            <a:r>
              <a:rPr lang="en-US" strike="sngStrike" dirty="0" err="1" smtClean="0"/>
              <a:t>codevoorbeelden</a:t>
            </a:r>
            <a:r>
              <a:rPr lang="en-US" strike="sngStrike" dirty="0"/>
              <a:t>, </a:t>
            </a:r>
            <a:r>
              <a:rPr lang="en-US" strike="sngStrike" dirty="0" smtClean="0"/>
              <a:t>hands-on lab</a:t>
            </a:r>
            <a:endParaRPr lang="nl-NL" strike="sngStrike" dirty="0"/>
          </a:p>
          <a:p>
            <a:endParaRPr lang="en-US" dirty="0" smtClean="0"/>
          </a:p>
          <a:p>
            <a:r>
              <a:rPr lang="en-US" dirty="0" err="1" smtClean="0"/>
              <a:t>Relevantie</a:t>
            </a:r>
            <a:r>
              <a:rPr lang="en-US" dirty="0" smtClean="0"/>
              <a:t> in 2016+ </a:t>
            </a:r>
            <a:r>
              <a:rPr lang="en-US" dirty="0" err="1" smtClean="0"/>
              <a:t>onduidelijk</a:t>
            </a:r>
            <a:endParaRPr lang="en-US" dirty="0" smtClean="0"/>
          </a:p>
          <a:p>
            <a:pPr lvl="1"/>
            <a:r>
              <a:rPr lang="en-US" dirty="0" err="1" smtClean="0"/>
              <a:t>Interessant</a:t>
            </a:r>
            <a:r>
              <a:rPr lang="en-US" dirty="0" smtClean="0"/>
              <a:t> framework</a:t>
            </a:r>
          </a:p>
          <a:p>
            <a:pPr lvl="1"/>
            <a:r>
              <a:rPr lang="en-US" dirty="0" smtClean="0"/>
              <a:t>Server side </a:t>
            </a:r>
            <a:r>
              <a:rPr lang="en-US" dirty="0" err="1" smtClean="0"/>
              <a:t>niet</a:t>
            </a:r>
            <a:r>
              <a:rPr lang="en-US" dirty="0" smtClean="0"/>
              <a:t> </a:t>
            </a:r>
            <a:r>
              <a:rPr lang="en-US" dirty="0" err="1" smtClean="0"/>
              <a:t>altijd</a:t>
            </a:r>
            <a:r>
              <a:rPr lang="en-US" dirty="0" smtClean="0"/>
              <a:t> even </a:t>
            </a:r>
            <a:br>
              <a:rPr lang="en-US" dirty="0" smtClean="0"/>
            </a:br>
            <a:r>
              <a:rPr lang="en-US" dirty="0" err="1" smtClean="0"/>
              <a:t>makkelijk</a:t>
            </a:r>
            <a:r>
              <a:rPr lang="en-US" dirty="0" smtClean="0"/>
              <a:t> in </a:t>
            </a:r>
            <a:r>
              <a:rPr lang="en-US" dirty="0" err="1" smtClean="0"/>
              <a:t>gebruik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32</a:t>
            </a:fld>
            <a:endParaRPr lang="nl-NL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50" y="1"/>
            <a:ext cx="1390650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143" y="4294173"/>
            <a:ext cx="1685714" cy="1685714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5" y="6326876"/>
            <a:ext cx="477420" cy="531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294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SPDY &amp; </a:t>
            </a:r>
            <a:r>
              <a:rPr lang="en-US" dirty="0" smtClean="0"/>
              <a:t>HTTP/2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 </a:t>
            </a:r>
            <a:r>
              <a:rPr lang="en-US" dirty="0" err="1"/>
              <a:t>nieuwe</a:t>
            </a:r>
            <a:r>
              <a:rPr lang="en-US" dirty="0"/>
              <a:t> </a:t>
            </a:r>
            <a:r>
              <a:rPr lang="en-US" dirty="0" err="1" smtClean="0"/>
              <a:t>transportprotocollen</a:t>
            </a:r>
            <a:endParaRPr lang="en-US" dirty="0"/>
          </a:p>
          <a:p>
            <a:r>
              <a:rPr lang="en-US" dirty="0"/>
              <a:t>browser- &amp; </a:t>
            </a:r>
            <a:r>
              <a:rPr lang="en-US" dirty="0" err="1" smtClean="0"/>
              <a:t>serversupport</a:t>
            </a:r>
            <a:endParaRPr lang="en-US" dirty="0"/>
          </a:p>
          <a:p>
            <a:r>
              <a:rPr lang="en-US" dirty="0" err="1"/>
              <a:t>standaardisatie</a:t>
            </a:r>
            <a:endParaRPr lang="en-US" dirty="0"/>
          </a:p>
          <a:p>
            <a:r>
              <a:rPr lang="en-US" dirty="0"/>
              <a:t>features</a:t>
            </a:r>
          </a:p>
          <a:p>
            <a:r>
              <a:rPr lang="en-US" dirty="0" err="1"/>
              <a:t>gevolgen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developers</a:t>
            </a:r>
          </a:p>
          <a:p>
            <a:endParaRPr lang="en-US" dirty="0"/>
          </a:p>
          <a:p>
            <a:r>
              <a:rPr lang="en-US" dirty="0" smtClean="0"/>
              <a:t>25 sheets</a:t>
            </a:r>
          </a:p>
          <a:p>
            <a:r>
              <a:rPr lang="en-US" dirty="0" err="1" smtClean="0"/>
              <a:t>Theorie</a:t>
            </a:r>
            <a:r>
              <a:rPr lang="en-US" dirty="0"/>
              <a:t>, </a:t>
            </a:r>
            <a:r>
              <a:rPr lang="en-US" dirty="0" smtClean="0"/>
              <a:t>6 hands-on labs</a:t>
            </a:r>
          </a:p>
          <a:p>
            <a:pPr lvl="1"/>
            <a:r>
              <a:rPr lang="en-US" dirty="0" err="1" smtClean="0"/>
              <a:t>Theorie</a:t>
            </a:r>
            <a:r>
              <a:rPr lang="en-US" dirty="0" smtClean="0"/>
              <a:t> 1u, labs ??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33</a:t>
            </a:fld>
            <a:endParaRPr lang="nl-NL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576" y="1"/>
            <a:ext cx="1052423" cy="1052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740" y="0"/>
            <a:ext cx="1478836" cy="1114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143" y="4570219"/>
            <a:ext cx="1685714" cy="1685714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5" y="6326876"/>
            <a:ext cx="477420" cy="531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1073" y="1687371"/>
            <a:ext cx="2997964" cy="299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58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Value !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Gezamenlijk</a:t>
            </a:r>
            <a:r>
              <a:rPr lang="en-US" dirty="0" smtClean="0"/>
              <a:t> </a:t>
            </a:r>
            <a:r>
              <a:rPr lang="en-US" dirty="0" err="1" smtClean="0"/>
              <a:t>bepalen</a:t>
            </a:r>
            <a:r>
              <a:rPr lang="en-US" dirty="0" smtClean="0"/>
              <a:t> </a:t>
            </a:r>
            <a:r>
              <a:rPr lang="en-US" dirty="0" err="1" smtClean="0"/>
              <a:t>welke</a:t>
            </a:r>
            <a:r>
              <a:rPr lang="en-US" dirty="0" smtClean="0"/>
              <a:t> </a:t>
            </a:r>
            <a:r>
              <a:rPr lang="en-US" dirty="0" err="1" smtClean="0"/>
              <a:t>onderwerpen</a:t>
            </a:r>
            <a:r>
              <a:rPr lang="en-US" dirty="0" smtClean="0"/>
              <a:t> &amp; in </a:t>
            </a:r>
            <a:r>
              <a:rPr lang="en-US" dirty="0" err="1" smtClean="0"/>
              <a:t>welke</a:t>
            </a:r>
            <a:r>
              <a:rPr lang="en-US" dirty="0" smtClean="0"/>
              <a:t> </a:t>
            </a:r>
            <a:r>
              <a:rPr lang="en-US" dirty="0" err="1" smtClean="0"/>
              <a:t>volgorde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behandelen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34</a:t>
            </a:fld>
            <a:endParaRPr lang="nl-NL"/>
          </a:p>
        </p:txBody>
      </p:sp>
      <p:pic>
        <p:nvPicPr>
          <p:cNvPr id="6146" name="Picture 2" descr="http://www.officialpsds.com/images/thumbs/GOLD-DOLLAR-SIGN-psd7386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909" y="76200"/>
            <a:ext cx="1039091" cy="171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170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4543425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HTML5 </a:t>
            </a:r>
            <a:r>
              <a:rPr lang="en-US" dirty="0" err="1" smtClean="0"/>
              <a:t>WebSockets</a:t>
            </a:r>
            <a:endParaRPr lang="nl-NL" dirty="0"/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b="1" i="1" dirty="0"/>
              <a:t>A Quantum Leap in Scalability for the </a:t>
            </a:r>
            <a:r>
              <a:rPr lang="en-US" b="1" i="1" dirty="0" smtClean="0"/>
              <a:t>Web</a:t>
            </a:r>
            <a:r>
              <a:rPr lang="en-US" dirty="0" smtClean="0"/>
              <a:t>” (</a:t>
            </a:r>
            <a:r>
              <a:rPr lang="nl-NL" i="1" dirty="0" err="1"/>
              <a:t>Kaazing</a:t>
            </a:r>
            <a:r>
              <a:rPr lang="nl-NL" i="1" dirty="0"/>
              <a:t> </a:t>
            </a:r>
            <a:r>
              <a:rPr lang="nl-NL" i="1" dirty="0" smtClean="0"/>
              <a:t>Corp.)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2145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Leerdoelen</a:t>
            </a:r>
            <a:r>
              <a:rPr lang="en-US" dirty="0" smtClean="0"/>
              <a:t> HTML5 </a:t>
            </a:r>
            <a:r>
              <a:rPr lang="en-US" dirty="0" err="1" smtClean="0"/>
              <a:t>websockets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36</a:t>
            </a:fld>
            <a:endParaRPr lang="nl-NL"/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 bwMode="auto">
          <a:xfrm>
            <a:off x="334963" y="1818492"/>
            <a:ext cx="8572500" cy="2772558"/>
          </a:xfrm>
          <a:prstGeom prst="rect">
            <a:avLst/>
          </a:prstGeom>
          <a:noFill/>
          <a:ln w="635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itchFamily="34" charset="0"/>
              <a:buChar char="−"/>
              <a:defRPr sz="1600">
                <a:solidFill>
                  <a:schemeClr val="tx1"/>
                </a:solidFill>
                <a:latin typeface="+mn-lt"/>
              </a:defRPr>
            </a:lvl2pPr>
            <a:lvl3pPr marL="628650" indent="-180975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itchFamily="34" charset="0"/>
              <a:buChar char="−"/>
              <a:defRPr sz="1600">
                <a:solidFill>
                  <a:schemeClr val="tx1"/>
                </a:solidFill>
                <a:latin typeface="+mn-lt"/>
              </a:defRPr>
            </a:lvl3pPr>
            <a:lvl4pPr marL="809625" indent="-180975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itchFamily="34" charset="0"/>
              <a:buChar char="−"/>
              <a:defRPr sz="1600">
                <a:solidFill>
                  <a:schemeClr val="tx1"/>
                </a:solidFill>
                <a:latin typeface="+mn-lt"/>
              </a:defRPr>
            </a:lvl4pPr>
            <a:lvl5pPr marL="990600" indent="-180975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itchFamily="34" charset="0"/>
              <a:buChar char="−"/>
              <a:defRPr sz="1600">
                <a:solidFill>
                  <a:schemeClr val="tx1"/>
                </a:solidFill>
                <a:latin typeface="+mn-lt"/>
              </a:defRPr>
            </a:lvl5pPr>
            <a:lvl6pPr marL="2519363" indent="-268288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976563" indent="-268288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433763" indent="-268288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890963" indent="-268288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nl-NL" kern="0" dirty="0" smtClean="0"/>
          </a:p>
          <a:p>
            <a:r>
              <a:rPr lang="nl-NL" kern="0" dirty="0" smtClean="0"/>
              <a:t>kunnen uitleggen waarom http niet meer toereikend is</a:t>
            </a:r>
          </a:p>
          <a:p>
            <a:r>
              <a:rPr lang="nl-NL" kern="0" dirty="0" smtClean="0"/>
              <a:t>beperkingen van </a:t>
            </a:r>
            <a:r>
              <a:rPr lang="nl-NL" kern="0" dirty="0" err="1" smtClean="0"/>
              <a:t>Comet</a:t>
            </a:r>
            <a:r>
              <a:rPr lang="nl-NL" kern="0" dirty="0" smtClean="0"/>
              <a:t> kennen</a:t>
            </a:r>
          </a:p>
          <a:p>
            <a:r>
              <a:rPr lang="nl-NL" kern="0" dirty="0" smtClean="0"/>
              <a:t>toepassingsgebieden van </a:t>
            </a:r>
            <a:r>
              <a:rPr lang="nl-NL" kern="0" dirty="0" err="1" smtClean="0"/>
              <a:t>websockets</a:t>
            </a:r>
            <a:r>
              <a:rPr lang="nl-NL" kern="0" dirty="0" smtClean="0"/>
              <a:t> kunnen noemen</a:t>
            </a:r>
          </a:p>
          <a:p>
            <a:r>
              <a:rPr lang="nl-NL" kern="0" dirty="0" smtClean="0"/>
              <a:t>kennis van </a:t>
            </a:r>
            <a:r>
              <a:rPr lang="nl-NL" kern="0" dirty="0" err="1" smtClean="0"/>
              <a:t>websocket</a:t>
            </a:r>
            <a:r>
              <a:rPr lang="nl-NL" kern="0" dirty="0" smtClean="0"/>
              <a:t> standaard en 'over-the-</a:t>
            </a:r>
            <a:r>
              <a:rPr lang="nl-NL" kern="0" dirty="0" err="1" smtClean="0"/>
              <a:t>wire</a:t>
            </a:r>
            <a:r>
              <a:rPr lang="nl-NL" kern="0" dirty="0" smtClean="0"/>
              <a:t>' data </a:t>
            </a:r>
          </a:p>
          <a:p>
            <a:r>
              <a:rPr lang="nl-NL" kern="0" dirty="0" smtClean="0"/>
              <a:t>praktische ervaring met websocket applicatie frontend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1" r="17266"/>
          <a:stretch/>
        </p:blipFill>
        <p:spPr bwMode="auto">
          <a:xfrm>
            <a:off x="7395533" y="0"/>
            <a:ext cx="1725283" cy="159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256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Probleemstelling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 </a:t>
            </a:r>
            <a:r>
              <a:rPr lang="en-US" dirty="0" err="1" smtClean="0"/>
              <a:t>schaalt</a:t>
            </a:r>
            <a:r>
              <a:rPr lang="en-US" dirty="0" smtClean="0"/>
              <a:t> </a:t>
            </a:r>
            <a:r>
              <a:rPr lang="en-US" dirty="0" err="1" smtClean="0"/>
              <a:t>niet</a:t>
            </a:r>
            <a:r>
              <a:rPr lang="en-US" dirty="0" smtClean="0"/>
              <a:t> </a:t>
            </a:r>
            <a:r>
              <a:rPr lang="en-US" dirty="0" err="1" smtClean="0"/>
              <a:t>meer</a:t>
            </a:r>
            <a:r>
              <a:rPr lang="en-US" dirty="0" smtClean="0"/>
              <a:t> </a:t>
            </a:r>
            <a:r>
              <a:rPr lang="en-US" dirty="0" err="1" smtClean="0"/>
              <a:t>mee</a:t>
            </a:r>
            <a:r>
              <a:rPr lang="en-US" dirty="0" smtClean="0"/>
              <a:t> met </a:t>
            </a:r>
            <a:r>
              <a:rPr lang="en-US" dirty="0" err="1" smtClean="0"/>
              <a:t>hedendaagse</a:t>
            </a:r>
            <a:r>
              <a:rPr lang="en-US" dirty="0" smtClean="0"/>
              <a:t> </a:t>
            </a:r>
            <a:r>
              <a:rPr lang="en-US" dirty="0" err="1" smtClean="0"/>
              <a:t>behoeften</a:t>
            </a:r>
            <a:endParaRPr lang="nl-NL" dirty="0" smtClean="0"/>
          </a:p>
          <a:p>
            <a:endParaRPr lang="en-US" dirty="0" smtClean="0"/>
          </a:p>
          <a:p>
            <a:r>
              <a:rPr lang="en-US" dirty="0" smtClean="0"/>
              <a:t>Want:</a:t>
            </a:r>
            <a:endParaRPr lang="nl-NL" dirty="0"/>
          </a:p>
          <a:p>
            <a:pPr lvl="1"/>
            <a:r>
              <a:rPr lang="nl-NL" dirty="0" smtClean="0"/>
              <a:t>Half-duplex: of </a:t>
            </a:r>
            <a:r>
              <a:rPr lang="nl-NL" dirty="0" err="1" smtClean="0"/>
              <a:t>client</a:t>
            </a:r>
            <a:r>
              <a:rPr lang="nl-NL" dirty="0" smtClean="0"/>
              <a:t>, of server stuurt bericht - niet gelijktijdig</a:t>
            </a:r>
            <a:endParaRPr lang="nl-NL" dirty="0"/>
          </a:p>
          <a:p>
            <a:pPr lvl="1"/>
            <a:r>
              <a:rPr lang="nl-NL" dirty="0" err="1" smtClean="0"/>
              <a:t>Verbose</a:t>
            </a:r>
            <a:r>
              <a:rPr lang="nl-NL" dirty="0" smtClean="0"/>
              <a:t>: grote headers; gemiddeld 800B; uitschieters naar 2kB</a:t>
            </a:r>
            <a:endParaRPr lang="nl-NL" dirty="0"/>
          </a:p>
          <a:p>
            <a:pPr lvl="1"/>
            <a:r>
              <a:rPr lang="nl-NL" dirty="0" smtClean="0"/>
              <a:t>Pull model: alleen </a:t>
            </a:r>
            <a:r>
              <a:rPr lang="nl-NL" dirty="0" err="1" smtClean="0"/>
              <a:t>client</a:t>
            </a:r>
            <a:r>
              <a:rPr lang="nl-NL" dirty="0" smtClean="0"/>
              <a:t> kan communicatie initiëren</a:t>
            </a:r>
          </a:p>
          <a:p>
            <a:pPr lvl="1"/>
            <a:r>
              <a:rPr lang="en-US" dirty="0" smtClean="0"/>
              <a:t>Keep-Alive: thread-per-connection</a:t>
            </a: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37</a:t>
            </a:fld>
            <a:endParaRPr lang="nl-NL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200" y="0"/>
            <a:ext cx="2336800" cy="1754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491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</a:t>
            </a:r>
            <a:r>
              <a:rPr lang="en-US" dirty="0" err="1" smtClean="0"/>
              <a:t>oplossing</a:t>
            </a:r>
            <a:r>
              <a:rPr lang="en-US" dirty="0" smtClean="0"/>
              <a:t>!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963" y="960361"/>
            <a:ext cx="8572500" cy="5267911"/>
          </a:xfrm>
        </p:spPr>
        <p:txBody>
          <a:bodyPr/>
          <a:lstStyle/>
          <a:p>
            <a:r>
              <a:rPr lang="en-US" dirty="0" smtClean="0"/>
              <a:t>1998-2005: Ajax</a:t>
            </a:r>
          </a:p>
          <a:p>
            <a:r>
              <a:rPr lang="en-US" dirty="0" smtClean="0"/>
              <a:t>2000-2006: Comet aka Reverse Ajax aka …</a:t>
            </a:r>
          </a:p>
          <a:p>
            <a:pPr marL="266700" lvl="1" indent="-266700">
              <a:buSzPct val="100000"/>
              <a:buFont typeface="Wingdings" pitchFamily="2" charset="2"/>
              <a:buChar char="§"/>
            </a:pPr>
            <a:r>
              <a:rPr lang="en-US" sz="1800" dirty="0" smtClean="0"/>
              <a:t>2009: JEE6 Servlet 3.0; thread-per-connection </a:t>
            </a:r>
            <a:r>
              <a:rPr lang="en-US" sz="1800" dirty="0" err="1" smtClean="0"/>
              <a:t>wordt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socket-per-client</a:t>
            </a:r>
          </a:p>
          <a:p>
            <a:pPr marL="266700" lvl="1" indent="-266700">
              <a:buSzPct val="100000"/>
              <a:buFont typeface="Wingdings" pitchFamily="2" charset="2"/>
              <a:buChar char="§"/>
            </a:pPr>
            <a:endParaRPr lang="en-US" dirty="0" smtClean="0"/>
          </a:p>
          <a:p>
            <a:endParaRPr lang="en-US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38</a:t>
            </a:fld>
            <a:endParaRPr lang="nl-NL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350" y="1001486"/>
            <a:ext cx="266065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9" r="28529"/>
          <a:stretch/>
        </p:blipFill>
        <p:spPr bwMode="auto">
          <a:xfrm>
            <a:off x="5826580" y="2376714"/>
            <a:ext cx="1040494" cy="2608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312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of </a:t>
            </a:r>
            <a:r>
              <a:rPr lang="en-US" dirty="0" err="1"/>
              <a:t>toch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963" y="960361"/>
            <a:ext cx="8572500" cy="5267911"/>
          </a:xfrm>
        </p:spPr>
        <p:txBody>
          <a:bodyPr/>
          <a:lstStyle/>
          <a:p>
            <a:endParaRPr lang="en-US" dirty="0"/>
          </a:p>
          <a:p>
            <a:r>
              <a:rPr lang="en-US" dirty="0" smtClean="0"/>
              <a:t>Want:</a:t>
            </a:r>
          </a:p>
          <a:p>
            <a:pPr lvl="1"/>
            <a:r>
              <a:rPr lang="nl-NL" dirty="0" smtClean="0"/>
              <a:t>Nog steeds half-duplex</a:t>
            </a:r>
          </a:p>
          <a:p>
            <a:pPr lvl="1"/>
            <a:r>
              <a:rPr lang="en-US" dirty="0" smtClean="0"/>
              <a:t>Extra </a:t>
            </a:r>
            <a:r>
              <a:rPr lang="en-US" dirty="0" err="1" smtClean="0"/>
              <a:t>connectie</a:t>
            </a:r>
            <a:r>
              <a:rPr lang="en-US" dirty="0" smtClean="0"/>
              <a:t> </a:t>
            </a:r>
            <a:r>
              <a:rPr lang="en-US" dirty="0" err="1" smtClean="0"/>
              <a:t>nodig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push </a:t>
            </a:r>
            <a:endParaRPr lang="nl-NL" dirty="0" smtClean="0"/>
          </a:p>
          <a:p>
            <a:pPr lvl="1"/>
            <a:r>
              <a:rPr lang="nl-NL" dirty="0" smtClean="0"/>
              <a:t>Nog steeds </a:t>
            </a:r>
            <a:r>
              <a:rPr lang="nl-NL" dirty="0" err="1" smtClean="0"/>
              <a:t>verbose</a:t>
            </a:r>
            <a:endParaRPr lang="nl-NL" dirty="0" smtClean="0"/>
          </a:p>
          <a:p>
            <a:pPr lvl="1"/>
            <a:r>
              <a:rPr lang="nl-NL" dirty="0" err="1" smtClean="0"/>
              <a:t>Gefake’d</a:t>
            </a:r>
            <a:r>
              <a:rPr lang="nl-NL" dirty="0" smtClean="0"/>
              <a:t> push model</a:t>
            </a:r>
          </a:p>
          <a:p>
            <a:pPr lvl="2"/>
            <a:r>
              <a:rPr lang="en-US" dirty="0" smtClean="0"/>
              <a:t>Complex</a:t>
            </a:r>
          </a:p>
          <a:p>
            <a:pPr lvl="2"/>
            <a:r>
              <a:rPr lang="en-US" dirty="0" smtClean="0"/>
              <a:t>Non-portable</a:t>
            </a:r>
          </a:p>
          <a:p>
            <a:pPr lvl="2"/>
            <a:r>
              <a:rPr lang="en-US" dirty="0" err="1" smtClean="0"/>
              <a:t>Stevige</a:t>
            </a:r>
            <a:r>
              <a:rPr lang="en-US" dirty="0" smtClean="0"/>
              <a:t> impact op server performance</a:t>
            </a:r>
            <a:endParaRPr lang="nl-NL" dirty="0" smtClean="0"/>
          </a:p>
          <a:p>
            <a:endParaRPr lang="en-US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39</a:t>
            </a:fld>
            <a:endParaRPr lang="nl-NL"/>
          </a:p>
        </p:txBody>
      </p:sp>
      <p:pic>
        <p:nvPicPr>
          <p:cNvPr id="13314" name="Picture 2" descr="http://socialmediainfluence.com/wp-content/uploads/2012/10/F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0" y="0"/>
            <a:ext cx="2571750" cy="155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43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 </a:t>
            </a:r>
            <a:r>
              <a:rPr lang="en-US" dirty="0" err="1" smtClean="0"/>
              <a:t>voorstellen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 en </a:t>
            </a:r>
            <a:r>
              <a:rPr lang="en-US" dirty="0" err="1" smtClean="0"/>
              <a:t>jullie</a:t>
            </a:r>
            <a:r>
              <a:rPr lang="en-US" dirty="0" smtClean="0"/>
              <a:t>?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4</a:t>
            </a:fld>
            <a:endParaRPr lang="nl-NL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180" y="1"/>
            <a:ext cx="3004819" cy="2146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162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WebSockets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Full-duplex single </a:t>
            </a:r>
            <a:r>
              <a:rPr lang="en-US" dirty="0" smtClean="0"/>
              <a:t>socket: </a:t>
            </a:r>
            <a:r>
              <a:rPr lang="en-US" b="1" dirty="0" smtClean="0"/>
              <a:t>push &amp; pull</a:t>
            </a:r>
          </a:p>
          <a:p>
            <a:r>
              <a:rPr lang="en-US" dirty="0" err="1" smtClean="0"/>
              <a:t>Lage</a:t>
            </a:r>
            <a:r>
              <a:rPr lang="en-US" dirty="0" smtClean="0"/>
              <a:t> overhead: </a:t>
            </a:r>
            <a:r>
              <a:rPr lang="en-US" b="1" dirty="0" smtClean="0"/>
              <a:t>2-10B header / latency van 150ms </a:t>
            </a:r>
            <a:r>
              <a:rPr lang="en-US" b="1" dirty="0" err="1" smtClean="0"/>
              <a:t>naar</a:t>
            </a:r>
            <a:r>
              <a:rPr lang="en-US" b="1" dirty="0" smtClean="0"/>
              <a:t> 50ms </a:t>
            </a:r>
            <a:endParaRPr lang="en-US" b="1" dirty="0"/>
          </a:p>
          <a:p>
            <a:r>
              <a:rPr lang="en-US" dirty="0"/>
              <a:t>TCP </a:t>
            </a:r>
            <a:r>
              <a:rPr lang="en-US" dirty="0" err="1" smtClean="0"/>
              <a:t>gebaseerd</a:t>
            </a:r>
            <a:r>
              <a:rPr lang="en-US" dirty="0" smtClean="0"/>
              <a:t>: </a:t>
            </a:r>
            <a:r>
              <a:rPr lang="en-US" b="1" dirty="0" err="1" smtClean="0"/>
              <a:t>hergebruikt</a:t>
            </a:r>
            <a:r>
              <a:rPr lang="en-US" b="1" dirty="0" smtClean="0"/>
              <a:t> HTTP(S) </a:t>
            </a:r>
            <a:r>
              <a:rPr lang="en-US" b="1" dirty="0" err="1" smtClean="0"/>
              <a:t>verbinding</a:t>
            </a:r>
            <a:endParaRPr lang="en-US" b="1" dirty="0" smtClean="0"/>
          </a:p>
          <a:p>
            <a:r>
              <a:rPr lang="en-US" dirty="0" err="1" smtClean="0"/>
              <a:t>Simpel</a:t>
            </a:r>
            <a:r>
              <a:rPr lang="en-US" dirty="0" smtClean="0"/>
              <a:t>: </a:t>
            </a:r>
            <a:r>
              <a:rPr lang="en-US" b="1" dirty="0" smtClean="0"/>
              <a:t>client (.</a:t>
            </a:r>
            <a:r>
              <a:rPr lang="en-US" b="1" dirty="0" err="1" smtClean="0"/>
              <a:t>js</a:t>
            </a:r>
            <a:r>
              <a:rPr lang="en-US" b="1" dirty="0" smtClean="0"/>
              <a:t>) &amp; server (JEE) API’s</a:t>
            </a:r>
          </a:p>
          <a:p>
            <a:r>
              <a:rPr lang="en-US" dirty="0" smtClean="0"/>
              <a:t>Portable: </a:t>
            </a:r>
            <a:r>
              <a:rPr lang="en-US" b="1" dirty="0" smtClean="0"/>
              <a:t>W3C / IETF </a:t>
            </a:r>
            <a:r>
              <a:rPr lang="en-US" b="1" dirty="0" err="1" smtClean="0"/>
              <a:t>standaard</a:t>
            </a:r>
            <a:r>
              <a:rPr lang="en-US" b="1" dirty="0" smtClean="0"/>
              <a:t>: </a:t>
            </a:r>
            <a:r>
              <a:rPr lang="en-US" b="1" dirty="0" err="1" smtClean="0"/>
              <a:t>ondersteund</a:t>
            </a:r>
            <a:r>
              <a:rPr lang="en-US" b="1" dirty="0" smtClean="0"/>
              <a:t> door </a:t>
            </a:r>
            <a:r>
              <a:rPr lang="en-US" b="1" dirty="0" err="1" smtClean="0"/>
              <a:t>vele</a:t>
            </a:r>
            <a:r>
              <a:rPr lang="en-US" b="1" dirty="0" smtClean="0"/>
              <a:t> browsers &amp; servers</a:t>
            </a:r>
            <a:endParaRPr lang="en-US" b="1" dirty="0"/>
          </a:p>
          <a:p>
            <a:r>
              <a:rPr lang="en-US" dirty="0" err="1" smtClean="0"/>
              <a:t>Lichtgewicht</a:t>
            </a:r>
            <a:r>
              <a:rPr lang="en-US" dirty="0" smtClean="0"/>
              <a:t>: </a:t>
            </a:r>
            <a:r>
              <a:rPr lang="en-US" b="1" dirty="0" smtClean="0"/>
              <a:t>socket-per-client </a:t>
            </a:r>
            <a:r>
              <a:rPr lang="en-US" b="1" i="1" dirty="0" err="1" smtClean="0"/>
              <a:t>zonder</a:t>
            </a:r>
            <a:r>
              <a:rPr lang="en-US" b="1" dirty="0" smtClean="0"/>
              <a:t> polling</a:t>
            </a:r>
            <a:endParaRPr lang="nl-NL" b="1" dirty="0"/>
          </a:p>
          <a:p>
            <a:endParaRPr lang="en-US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40</a:t>
            </a:fld>
            <a:endParaRPr lang="nl-NL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171" y="0"/>
            <a:ext cx="1349829" cy="1349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3703184"/>
            <a:ext cx="4181475" cy="224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338" y="3688897"/>
            <a:ext cx="4175125" cy="2259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5" y="6326876"/>
            <a:ext cx="477420" cy="531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704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>
                <a:solidFill>
                  <a:srgbClr val="FF0000"/>
                </a:solidFill>
              </a:rPr>
              <a:t>DEMO Apps</a:t>
            </a:r>
            <a:endParaRPr lang="nl-NL" i="1" dirty="0">
              <a:solidFill>
                <a:srgbClr val="FF0000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41</a:t>
            </a:fld>
            <a:endParaRPr lang="nl-NL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963" y="1828006"/>
            <a:ext cx="476250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646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Toepassingen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1400" dirty="0" smtClean="0"/>
              <a:t>Chat &amp; </a:t>
            </a:r>
            <a:r>
              <a:rPr lang="nl-NL" sz="1400" dirty="0"/>
              <a:t>messaging</a:t>
            </a:r>
            <a:endParaRPr lang="nl-NL" sz="1400" dirty="0" smtClean="0"/>
          </a:p>
          <a:p>
            <a:r>
              <a:rPr lang="nl-NL" sz="1400" dirty="0" smtClean="0"/>
              <a:t>Real </a:t>
            </a:r>
            <a:r>
              <a:rPr lang="nl-NL" sz="1400" dirty="0"/>
              <a:t>time </a:t>
            </a:r>
            <a:r>
              <a:rPr lang="nl-NL" sz="1400" dirty="0" smtClean="0"/>
              <a:t>feeds:</a:t>
            </a:r>
          </a:p>
          <a:p>
            <a:pPr lvl="1"/>
            <a:r>
              <a:rPr lang="nl-NL" sz="1200" dirty="0" smtClean="0"/>
              <a:t>aandelen, veiling</a:t>
            </a:r>
          </a:p>
          <a:p>
            <a:pPr lvl="1"/>
            <a:r>
              <a:rPr lang="nl-NL" sz="1200" dirty="0" smtClean="0"/>
              <a:t>het weer </a:t>
            </a:r>
          </a:p>
          <a:p>
            <a:pPr lvl="1"/>
            <a:r>
              <a:rPr lang="nl-NL" sz="1400" dirty="0" smtClean="0"/>
              <a:t>niews, sport</a:t>
            </a:r>
          </a:p>
          <a:p>
            <a:pPr lvl="1"/>
            <a:r>
              <a:rPr lang="nl-NL" sz="1400" dirty="0" err="1" smtClean="0"/>
              <a:t>social</a:t>
            </a:r>
            <a:r>
              <a:rPr lang="nl-NL" sz="1400" dirty="0" smtClean="0"/>
              <a:t> media</a:t>
            </a:r>
          </a:p>
          <a:p>
            <a:pPr lvl="1"/>
            <a:r>
              <a:rPr lang="en-US" sz="1400" dirty="0" err="1" smtClean="0"/>
              <a:t>advertenties</a:t>
            </a:r>
            <a:endParaRPr lang="nl-NL" sz="1200" dirty="0"/>
          </a:p>
          <a:p>
            <a:r>
              <a:rPr lang="nl-NL" sz="1400" dirty="0" smtClean="0"/>
              <a:t>Remote GUI</a:t>
            </a:r>
            <a:endParaRPr lang="nl-NL" sz="1400" dirty="0"/>
          </a:p>
          <a:p>
            <a:r>
              <a:rPr lang="nl-NL" sz="1400" dirty="0" smtClean="0"/>
              <a:t>Bijwerken van </a:t>
            </a:r>
            <a:r>
              <a:rPr lang="nl-NL" sz="1400" dirty="0" err="1" smtClean="0"/>
              <a:t>client</a:t>
            </a:r>
            <a:r>
              <a:rPr lang="nl-NL" sz="1400" dirty="0" smtClean="0"/>
              <a:t>-side HTML5 database</a:t>
            </a:r>
          </a:p>
          <a:p>
            <a:r>
              <a:rPr lang="nl-NL" sz="1400" dirty="0" smtClean="0"/>
              <a:t>collaboration </a:t>
            </a:r>
            <a:r>
              <a:rPr lang="nl-NL" sz="1400" dirty="0"/>
              <a:t>tools: </a:t>
            </a:r>
            <a:r>
              <a:rPr lang="nl-NL" sz="1400" dirty="0" smtClean="0"/>
              <a:t>tekenen, schrijven, …</a:t>
            </a:r>
          </a:p>
          <a:p>
            <a:endParaRPr lang="nl-NL" sz="1400" dirty="0"/>
          </a:p>
          <a:p>
            <a:r>
              <a:rPr lang="nl-NL" sz="1400" dirty="0" err="1"/>
              <a:t>multiplayer</a:t>
            </a:r>
            <a:r>
              <a:rPr lang="nl-NL" sz="1400" dirty="0"/>
              <a:t> </a:t>
            </a:r>
            <a:r>
              <a:rPr lang="nl-NL" sz="1400" dirty="0" smtClean="0"/>
              <a:t>games</a:t>
            </a:r>
            <a:endParaRPr lang="nl-NL" sz="1400" dirty="0"/>
          </a:p>
          <a:p>
            <a:r>
              <a:rPr lang="nl-NL" sz="1400" dirty="0" smtClean="0"/>
              <a:t>RIA apps</a:t>
            </a:r>
            <a:endParaRPr lang="nl-NL" sz="1400" dirty="0"/>
          </a:p>
          <a:p>
            <a:r>
              <a:rPr lang="nl-NL" sz="1400" dirty="0" smtClean="0"/>
              <a:t>Monitoring: counters, grafieken </a:t>
            </a:r>
            <a:r>
              <a:rPr lang="nl-NL" sz="1400" dirty="0"/>
              <a:t>&amp; </a:t>
            </a:r>
            <a:r>
              <a:rPr lang="nl-NL" sz="1400" dirty="0" smtClean="0"/>
              <a:t>logs; o.a. medische apparatuur</a:t>
            </a:r>
            <a:endParaRPr lang="nl-NL" sz="1400" dirty="0"/>
          </a:p>
          <a:p>
            <a:endParaRPr lang="en-US" sz="1400" dirty="0" smtClean="0"/>
          </a:p>
          <a:p>
            <a:r>
              <a:rPr lang="en-US" sz="1400" dirty="0" err="1" smtClean="0"/>
              <a:t>Bedrijven</a:t>
            </a:r>
            <a:r>
              <a:rPr lang="en-US" sz="1400" dirty="0" smtClean="0"/>
              <a:t>: </a:t>
            </a:r>
            <a:r>
              <a:rPr lang="en-US" sz="1400" b="1" dirty="0" err="1" smtClean="0"/>
              <a:t>Kaazing</a:t>
            </a:r>
            <a:r>
              <a:rPr lang="en-US" sz="1400" dirty="0" smtClean="0"/>
              <a:t>, HSBC, Google, </a:t>
            </a:r>
            <a:r>
              <a:rPr lang="en-US" sz="1400" dirty="0" err="1" smtClean="0"/>
              <a:t>Tibco</a:t>
            </a:r>
            <a:r>
              <a:rPr lang="en-US" sz="1400" dirty="0" smtClean="0"/>
              <a:t>, Intel, BP, Oracle, CNN, …</a:t>
            </a:r>
            <a:endParaRPr lang="nl-NL" sz="14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42</a:t>
            </a:fld>
            <a:endParaRPr lang="nl-NL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074" y="1"/>
            <a:ext cx="4590925" cy="245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529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Levende</a:t>
            </a:r>
            <a:r>
              <a:rPr lang="en-US" dirty="0" smtClean="0"/>
              <a:t> </a:t>
            </a:r>
            <a:r>
              <a:rPr lang="en-US" dirty="0" err="1" smtClean="0"/>
              <a:t>standaard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trike="sngStrike" dirty="0" smtClean="0"/>
              <a:t>W3C HTML5</a:t>
            </a:r>
            <a:r>
              <a:rPr lang="nl-NL" dirty="0" smtClean="0"/>
              <a:t> WHATWG Living Standard </a:t>
            </a:r>
            <a:br>
              <a:rPr lang="nl-NL" dirty="0" smtClean="0"/>
            </a:br>
            <a:r>
              <a:rPr lang="nl-NL" dirty="0" smtClean="0">
                <a:hlinkClick r:id="rId3"/>
              </a:rPr>
              <a:t>JavaScript </a:t>
            </a:r>
            <a:r>
              <a:rPr lang="nl-NL" dirty="0">
                <a:hlinkClick r:id="rId3"/>
              </a:rPr>
              <a:t>WebSocket </a:t>
            </a:r>
            <a:r>
              <a:rPr lang="nl-NL" dirty="0" smtClean="0">
                <a:hlinkClick r:id="rId3"/>
              </a:rPr>
              <a:t>API</a:t>
            </a:r>
            <a:r>
              <a:rPr lang="nl-NL" dirty="0" smtClean="0"/>
              <a:t> (2009-nu)</a:t>
            </a:r>
            <a:endParaRPr lang="nl-NL" dirty="0"/>
          </a:p>
          <a:p>
            <a:r>
              <a:rPr lang="nl-NL" dirty="0" smtClean="0"/>
              <a:t>Protocol: IETF </a:t>
            </a:r>
            <a:r>
              <a:rPr lang="nl-NL" dirty="0" smtClean="0">
                <a:hlinkClick r:id="rId4"/>
              </a:rPr>
              <a:t>RFC 6455</a:t>
            </a:r>
            <a:r>
              <a:rPr lang="nl-NL" dirty="0" smtClean="0"/>
              <a:t> (2007? – 2011)</a:t>
            </a:r>
            <a:endParaRPr lang="nl-NL" dirty="0"/>
          </a:p>
          <a:p>
            <a:pPr lvl="1"/>
            <a:r>
              <a:rPr lang="nl-NL" dirty="0" err="1" smtClean="0"/>
              <a:t>Handshake</a:t>
            </a:r>
            <a:endParaRPr lang="nl-NL" dirty="0"/>
          </a:p>
          <a:p>
            <a:pPr lvl="1"/>
            <a:r>
              <a:rPr lang="nl-NL" dirty="0" smtClean="0"/>
              <a:t>Data transfer: binaire of </a:t>
            </a:r>
            <a:r>
              <a:rPr lang="nl-NL" dirty="0"/>
              <a:t>UTF8 </a:t>
            </a:r>
            <a:r>
              <a:rPr lang="nl-NL" dirty="0" smtClean="0"/>
              <a:t>frames </a:t>
            </a:r>
            <a:endParaRPr lang="nl-NL" dirty="0"/>
          </a:p>
          <a:p>
            <a:pPr lvl="2"/>
            <a:r>
              <a:rPr lang="nl-NL" dirty="0" smtClean="0"/>
              <a:t>Vanuit browser: XOR met random </a:t>
            </a:r>
            <a:r>
              <a:rPr lang="nl-NL" dirty="0" err="1" smtClean="0"/>
              <a:t>mask</a:t>
            </a:r>
            <a:r>
              <a:rPr lang="nl-NL" dirty="0" smtClean="0"/>
              <a:t> voor security</a:t>
            </a:r>
          </a:p>
          <a:p>
            <a:pPr lvl="1"/>
            <a:endParaRPr lang="en-US" dirty="0"/>
          </a:p>
          <a:p>
            <a:r>
              <a:rPr lang="nl-NL" dirty="0" smtClean="0"/>
              <a:t>URL protocol prefix: </a:t>
            </a:r>
            <a:r>
              <a:rPr lang="nl-NL" b="1" dirty="0" err="1" smtClean="0"/>
              <a:t>ws</a:t>
            </a:r>
            <a:r>
              <a:rPr lang="nl-NL" b="1" dirty="0" smtClean="0"/>
              <a:t>:// </a:t>
            </a:r>
            <a:r>
              <a:rPr lang="nl-NL" dirty="0"/>
              <a:t>en</a:t>
            </a:r>
            <a:r>
              <a:rPr lang="nl-NL" b="1" dirty="0"/>
              <a:t> </a:t>
            </a:r>
            <a:r>
              <a:rPr lang="nl-NL" b="1" dirty="0" err="1" smtClean="0"/>
              <a:t>wss</a:t>
            </a:r>
            <a:r>
              <a:rPr lang="nl-NL" b="1" dirty="0" smtClean="0"/>
              <a:t>://</a:t>
            </a:r>
            <a:endParaRPr lang="nl-NL" b="1" dirty="0"/>
          </a:p>
          <a:p>
            <a:r>
              <a:rPr lang="nl-NL" dirty="0" smtClean="0"/>
              <a:t>default poorten: </a:t>
            </a:r>
            <a:r>
              <a:rPr lang="nl-NL" dirty="0"/>
              <a:t>80 &amp; 443</a:t>
            </a:r>
          </a:p>
          <a:p>
            <a:r>
              <a:rPr lang="nl-NL" dirty="0" smtClean="0"/>
              <a:t>Transport security: lift mee op onderliggende HTTPS connectie</a:t>
            </a:r>
            <a:endParaRPr lang="nl-NL" dirty="0"/>
          </a:p>
          <a:p>
            <a:r>
              <a:rPr lang="nl-NL" dirty="0" smtClean="0"/>
              <a:t>Extensies</a:t>
            </a:r>
            <a:r>
              <a:rPr lang="nl-NL" dirty="0"/>
              <a:t>: </a:t>
            </a:r>
            <a:r>
              <a:rPr lang="nl-NL" dirty="0" smtClean="0"/>
              <a:t>o.a. </a:t>
            </a:r>
            <a:r>
              <a:rPr lang="nl-NL" dirty="0" err="1" smtClean="0"/>
              <a:t>multiplexing</a:t>
            </a:r>
            <a:r>
              <a:rPr lang="nl-NL" dirty="0" smtClean="0"/>
              <a:t> &amp; compressie</a:t>
            </a:r>
          </a:p>
          <a:p>
            <a:endParaRPr lang="nl-NL" dirty="0"/>
          </a:p>
          <a:p>
            <a:r>
              <a:rPr lang="nl-NL" dirty="0"/>
              <a:t>Termen: </a:t>
            </a:r>
            <a:r>
              <a:rPr lang="nl-NL" dirty="0" err="1"/>
              <a:t>endpoint</a:t>
            </a:r>
            <a:r>
              <a:rPr lang="nl-NL" dirty="0"/>
              <a:t> - </a:t>
            </a:r>
            <a:r>
              <a:rPr lang="nl-NL" dirty="0" err="1"/>
              <a:t>connection</a:t>
            </a:r>
            <a:r>
              <a:rPr lang="nl-NL" dirty="0"/>
              <a:t> - </a:t>
            </a:r>
            <a:r>
              <a:rPr lang="nl-NL" dirty="0" err="1"/>
              <a:t>session</a:t>
            </a: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43</a:t>
            </a:fld>
            <a:endParaRPr lang="nl-NL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258" y="1"/>
            <a:ext cx="2278742" cy="1959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5" y="6326876"/>
            <a:ext cx="477420" cy="531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982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WebSocket</a:t>
            </a:r>
            <a:r>
              <a:rPr lang="en-US" dirty="0" smtClean="0"/>
              <a:t> handshake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cs typeface="Courier New" panose="02070309020205020404" pitchFamily="49" charset="0"/>
              </a:rPr>
              <a:t>Voorbeeld</a:t>
            </a:r>
            <a:r>
              <a:rPr lang="en-US" dirty="0" smtClean="0">
                <a:cs typeface="Courier New" panose="02070309020205020404" pitchFamily="49" charset="0"/>
              </a:rPr>
              <a:t>-URL: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ws://server.example.com/chat</a:t>
            </a:r>
          </a:p>
          <a:p>
            <a:r>
              <a:rPr lang="en-US" dirty="0" err="1" smtClean="0"/>
              <a:t>Gaat</a:t>
            </a:r>
            <a:r>
              <a:rPr lang="en-US" dirty="0" smtClean="0"/>
              <a:t> </a:t>
            </a:r>
            <a:r>
              <a:rPr lang="en-US" dirty="0" err="1" smtClean="0"/>
              <a:t>uit</a:t>
            </a:r>
            <a:r>
              <a:rPr lang="en-US" dirty="0" smtClean="0"/>
              <a:t> van </a:t>
            </a:r>
            <a:r>
              <a:rPr lang="en-US" dirty="0" err="1" smtClean="0"/>
              <a:t>bestaande</a:t>
            </a:r>
            <a:r>
              <a:rPr lang="en-US" dirty="0" smtClean="0"/>
              <a:t> HTTP(S) </a:t>
            </a:r>
            <a:r>
              <a:rPr lang="en-US" dirty="0" err="1" smtClean="0"/>
              <a:t>verbinding</a:t>
            </a:r>
            <a:endParaRPr lang="en-US" dirty="0" smtClean="0"/>
          </a:p>
          <a:p>
            <a:r>
              <a:rPr lang="en-US" dirty="0" smtClean="0"/>
              <a:t>Browser </a:t>
            </a:r>
            <a:r>
              <a:rPr lang="en-US" dirty="0" err="1" smtClean="0"/>
              <a:t>opent</a:t>
            </a:r>
            <a:r>
              <a:rPr lang="en-US" dirty="0" smtClean="0"/>
              <a:t> die </a:t>
            </a:r>
            <a:r>
              <a:rPr lang="en-US" dirty="0" err="1" smtClean="0"/>
              <a:t>eerst</a:t>
            </a:r>
            <a:endParaRPr lang="en-US" dirty="0" smtClean="0"/>
          </a:p>
          <a:p>
            <a:r>
              <a:rPr lang="en-US" dirty="0" smtClean="0"/>
              <a:t>En </a:t>
            </a:r>
            <a:r>
              <a:rPr lang="en-US" dirty="0" err="1" smtClean="0"/>
              <a:t>dan</a:t>
            </a:r>
            <a:r>
              <a:rPr lang="en-US" dirty="0" smtClean="0"/>
              <a:t>: UPGRADE!</a:t>
            </a:r>
          </a:p>
          <a:p>
            <a:endParaRPr lang="en-US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44</a:t>
            </a:fld>
            <a:endParaRPr lang="nl-NL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978" y="2200691"/>
            <a:ext cx="6081485" cy="426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6" descr="http://ts4.mm.bing.net/th?id=HN.608033357811288863&amp;pid=1.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7"/>
          <a:stretch/>
        </p:blipFill>
        <p:spPr bwMode="auto">
          <a:xfrm>
            <a:off x="7142672" y="0"/>
            <a:ext cx="2001328" cy="169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72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WebSocket</a:t>
            </a:r>
            <a:r>
              <a:rPr lang="en-US" dirty="0" smtClean="0"/>
              <a:t> datagrams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Free form!</a:t>
            </a:r>
          </a:p>
          <a:p>
            <a:r>
              <a:rPr lang="en-US" dirty="0" err="1" smtClean="0"/>
              <a:t>Dus</a:t>
            </a:r>
            <a:r>
              <a:rPr lang="en-US" dirty="0" smtClean="0"/>
              <a:t> </a:t>
            </a:r>
            <a:r>
              <a:rPr lang="en-US" dirty="0" err="1" smtClean="0"/>
              <a:t>ook</a:t>
            </a:r>
            <a:r>
              <a:rPr lang="en-US" dirty="0" smtClean="0"/>
              <a:t> </a:t>
            </a:r>
            <a:r>
              <a:rPr lang="en-US" dirty="0" err="1" smtClean="0"/>
              <a:t>geen</a:t>
            </a:r>
            <a:r>
              <a:rPr lang="en-US" dirty="0" smtClean="0"/>
              <a:t> ‘</a:t>
            </a:r>
            <a:r>
              <a:rPr lang="en-US" dirty="0" err="1" smtClean="0"/>
              <a:t>vertrouwde</a:t>
            </a:r>
            <a:r>
              <a:rPr lang="en-US" dirty="0" smtClean="0"/>
              <a:t>’ header </a:t>
            </a:r>
            <a:r>
              <a:rPr lang="en-US" dirty="0" err="1" smtClean="0"/>
              <a:t>velden</a:t>
            </a:r>
            <a:r>
              <a:rPr lang="en-US" dirty="0" smtClean="0"/>
              <a:t> </a:t>
            </a:r>
            <a:r>
              <a:rPr lang="en-US" dirty="0" err="1" smtClean="0"/>
              <a:t>zoals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Content-Type of encoding </a:t>
            </a:r>
            <a:r>
              <a:rPr lang="en-US" dirty="0" err="1" smtClean="0"/>
              <a:t>zoals</a:t>
            </a:r>
            <a:r>
              <a:rPr lang="en-US" dirty="0" smtClean="0"/>
              <a:t> multipart/form-data, </a:t>
            </a:r>
            <a:br>
              <a:rPr lang="en-US" dirty="0" smtClean="0"/>
            </a:br>
            <a:r>
              <a:rPr lang="en-US" dirty="0" smtClean="0"/>
              <a:t>cookies of </a:t>
            </a:r>
            <a:r>
              <a:rPr lang="en-US" dirty="0" err="1" smtClean="0"/>
              <a:t>andere</a:t>
            </a:r>
            <a:r>
              <a:rPr lang="en-US" dirty="0" smtClean="0"/>
              <a:t> metadata</a:t>
            </a:r>
          </a:p>
          <a:p>
            <a:r>
              <a:rPr lang="en-US" dirty="0" err="1" smtClean="0"/>
              <a:t>Vaak</a:t>
            </a:r>
            <a:r>
              <a:rPr lang="en-US" dirty="0" smtClean="0"/>
              <a:t> JSON</a:t>
            </a:r>
          </a:p>
          <a:p>
            <a:r>
              <a:rPr lang="en-US" dirty="0" err="1" smtClean="0"/>
              <a:t>Implementeer</a:t>
            </a:r>
            <a:r>
              <a:rPr lang="en-US" dirty="0" smtClean="0"/>
              <a:t> </a:t>
            </a:r>
            <a:r>
              <a:rPr lang="en-US" dirty="0" err="1" smtClean="0"/>
              <a:t>zelf</a:t>
            </a:r>
            <a:r>
              <a:rPr lang="en-US" dirty="0" smtClean="0"/>
              <a:t> ping/pong </a:t>
            </a:r>
            <a:r>
              <a:rPr lang="en-US" dirty="0"/>
              <a:t>control </a:t>
            </a:r>
            <a:r>
              <a:rPr lang="en-US" dirty="0" smtClean="0"/>
              <a:t>frames </a:t>
            </a:r>
            <a:r>
              <a:rPr lang="en-US" dirty="0" err="1" smtClean="0"/>
              <a:t>voor</a:t>
            </a:r>
            <a:r>
              <a:rPr lang="en-US" dirty="0" smtClean="0"/>
              <a:t> </a:t>
            </a:r>
            <a:r>
              <a:rPr lang="en-US" dirty="0" err="1" smtClean="0"/>
              <a:t>bv</a:t>
            </a:r>
            <a:r>
              <a:rPr lang="en-US" dirty="0"/>
              <a:t>.</a:t>
            </a:r>
            <a:r>
              <a:rPr lang="en-US" dirty="0" smtClean="0"/>
              <a:t>: </a:t>
            </a:r>
            <a:r>
              <a:rPr lang="en-US" dirty="0" err="1"/>
              <a:t>keepalive</a:t>
            </a:r>
            <a:r>
              <a:rPr lang="en-US" dirty="0"/>
              <a:t>, heartbeat, status, latency </a:t>
            </a:r>
            <a:r>
              <a:rPr lang="en-US" dirty="0" err="1" smtClean="0"/>
              <a:t>detectie</a:t>
            </a:r>
            <a:endParaRPr lang="en-US" dirty="0" smtClean="0"/>
          </a:p>
          <a:p>
            <a:pPr lvl="1"/>
            <a:r>
              <a:rPr lang="en-US" dirty="0" smtClean="0"/>
              <a:t>Of </a:t>
            </a:r>
            <a:r>
              <a:rPr lang="en-US" dirty="0" err="1" smtClean="0"/>
              <a:t>gebruik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framework </a:t>
            </a:r>
            <a:r>
              <a:rPr lang="en-US" dirty="0" err="1" smtClean="0"/>
              <a:t>zoals</a:t>
            </a:r>
            <a:r>
              <a:rPr lang="en-US" dirty="0" smtClean="0"/>
              <a:t> Atmosphere</a:t>
            </a:r>
          </a:p>
          <a:p>
            <a:pPr marL="0" indent="0">
              <a:buNone/>
            </a:pPr>
            <a:endParaRPr lang="en-US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45</a:t>
            </a:fld>
            <a:endParaRPr lang="nl-NL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274" y="4033674"/>
            <a:ext cx="4749800" cy="176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074" y="1"/>
            <a:ext cx="2644926" cy="2001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90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Websocket</a:t>
            </a:r>
            <a:r>
              <a:rPr lang="en-US" dirty="0" smtClean="0"/>
              <a:t> datagram </a:t>
            </a:r>
            <a:r>
              <a:rPr lang="en-US" dirty="0" err="1" smtClean="0"/>
              <a:t>inspectie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46</a:t>
            </a:fld>
            <a:endParaRPr lang="nl-NL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750" y="1758276"/>
            <a:ext cx="476250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199" y="1"/>
            <a:ext cx="2090801" cy="1568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403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API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963" y="1114815"/>
            <a:ext cx="8572500" cy="1221985"/>
          </a:xfrm>
        </p:spPr>
        <p:txBody>
          <a:bodyPr/>
          <a:lstStyle/>
          <a:p>
            <a:r>
              <a:rPr lang="nl-NL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onopen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onmessage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onclose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onerror</a:t>
            </a:r>
            <a:r>
              <a:rPr lang="nl-N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send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(): String,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Blob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ArrayBuffer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close()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47</a:t>
            </a:fld>
            <a:endParaRPr lang="nl-NL"/>
          </a:p>
        </p:txBody>
      </p:sp>
      <p:sp>
        <p:nvSpPr>
          <p:cNvPr id="5" name="Tekstvak 4"/>
          <p:cNvSpPr txBox="1"/>
          <p:nvPr/>
        </p:nvSpPr>
        <p:spPr>
          <a:xfrm>
            <a:off x="334963" y="2569029"/>
            <a:ext cx="85725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&lt;script </a:t>
            </a:r>
            <a:r>
              <a:rPr lang="nl-NL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language</a:t>
            </a:r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="javascript" type="</a:t>
            </a:r>
            <a:r>
              <a:rPr lang="nl-NL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/javascript"&gt;</a:t>
            </a:r>
          </a:p>
          <a:p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websocket</a:t>
            </a:r>
            <a:r>
              <a:rPr lang="nl-NL" sz="1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new </a:t>
            </a:r>
            <a:r>
              <a:rPr lang="nl-NL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WebSocket</a:t>
            </a:r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nl-NL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ws</a:t>
            </a:r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://localhost:8080/</a:t>
            </a:r>
            <a:r>
              <a:rPr lang="nl-NL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websocketsample</a:t>
            </a:r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nl-NL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simple</a:t>
            </a:r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r>
              <a:rPr lang="nl-NL" sz="1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websocket.onopen</a:t>
            </a:r>
            <a:r>
              <a:rPr lang="nl-NL" sz="1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NL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nl-NL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evt</a:t>
            </a:r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  <a:r>
              <a:rPr lang="nl-NL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("CONNECTED"); };</a:t>
            </a:r>
          </a:p>
          <a:p>
            <a:r>
              <a:rPr lang="nl-NL" sz="1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14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websocket.onmessage</a:t>
            </a:r>
            <a:r>
              <a:rPr lang="nl-NL" sz="1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NL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nl-NL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evt</a:t>
            </a:r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  <a:r>
              <a:rPr lang="nl-NL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("RECEIVED: " + </a:t>
            </a:r>
            <a:r>
              <a:rPr lang="nl-NL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evt.data</a:t>
            </a:r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};</a:t>
            </a:r>
          </a:p>
          <a:p>
            <a:r>
              <a:rPr lang="nl-NL" sz="1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14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websocket.onerror</a:t>
            </a:r>
            <a:r>
              <a:rPr lang="nl-NL" sz="1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NL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nl-NL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evt</a:t>
            </a:r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nl-NL" sz="1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NL" sz="14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('&lt;span </a:t>
            </a:r>
            <a:r>
              <a:rPr lang="nl-NL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nl-NL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red;"&gt;ERROR:&lt;/span&gt; ' + </a:t>
            </a:r>
            <a:r>
              <a:rPr lang="nl-NL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evt.data</a:t>
            </a:r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nl-NL" sz="1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};</a:t>
            </a:r>
            <a:endParaRPr lang="nl-NL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4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nl-NL" sz="1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send_echo</a:t>
            </a:r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nl-NL" sz="1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NL" sz="14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websocket.send</a:t>
            </a:r>
            <a:r>
              <a:rPr lang="nl-NL" sz="1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4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textID.value</a:t>
            </a:r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nl-NL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("SENT: " + </a:t>
            </a:r>
            <a:r>
              <a:rPr lang="nl-NL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textID.value</a:t>
            </a:r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nl-NL" sz="1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endParaRPr lang="nl-NL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&lt;/script&gt;</a:t>
            </a:r>
            <a:endParaRPr lang="nl-NL" sz="1400" dirty="0" err="1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856" y="2"/>
            <a:ext cx="2398143" cy="1199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5" y="6326876"/>
            <a:ext cx="477420" cy="531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609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Opdracht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 smtClean="0">
              <a:solidFill>
                <a:srgbClr val="FF0000"/>
              </a:solidFill>
            </a:endParaRP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 smtClean="0">
              <a:solidFill>
                <a:srgbClr val="FF0000"/>
              </a:solidFill>
            </a:endParaRPr>
          </a:p>
          <a:p>
            <a:r>
              <a:rPr lang="en-US" sz="2000" dirty="0" smtClean="0"/>
              <a:t>Twee in </a:t>
            </a:r>
            <a:r>
              <a:rPr lang="en-US" sz="2000" dirty="0" err="1" smtClean="0"/>
              <a:t>één</a:t>
            </a:r>
            <a:r>
              <a:rPr lang="en-US" sz="2000" dirty="0" smtClean="0"/>
              <a:t>, </a:t>
            </a:r>
            <a:r>
              <a:rPr lang="en-US" sz="2000" dirty="0" err="1" smtClean="0"/>
              <a:t>zie</a:t>
            </a:r>
            <a:r>
              <a:rPr lang="en-US" sz="2000" dirty="0" smtClean="0"/>
              <a:t> het </a:t>
            </a:r>
            <a:r>
              <a:rPr lang="en-US" sz="2000" dirty="0" err="1" smtClean="0"/>
              <a:t>cursus</a:t>
            </a:r>
            <a:r>
              <a:rPr lang="en-US" sz="2000" dirty="0" smtClean="0"/>
              <a:t> cookbook:</a:t>
            </a:r>
          </a:p>
          <a:p>
            <a:pPr lvl="1"/>
            <a:r>
              <a:rPr lang="en-US" sz="2000" dirty="0" err="1" smtClean="0"/>
              <a:t>Eerst</a:t>
            </a:r>
            <a:r>
              <a:rPr lang="en-US" sz="2000" dirty="0" smtClean="0"/>
              <a:t> ‘</a:t>
            </a:r>
            <a:r>
              <a:rPr lang="en-US" sz="2000" b="1" dirty="0" err="1" smtClean="0"/>
              <a:t>Websocket</a:t>
            </a:r>
            <a:r>
              <a:rPr lang="en-US" sz="2000" b="1" dirty="0" smtClean="0"/>
              <a:t> </a:t>
            </a:r>
            <a:r>
              <a:rPr lang="en-US" sz="2000" b="1" dirty="0"/>
              <a:t>client side</a:t>
            </a:r>
            <a:r>
              <a:rPr lang="en-US" sz="2000" dirty="0" smtClean="0"/>
              <a:t>’</a:t>
            </a:r>
            <a:br>
              <a:rPr lang="en-US" sz="2000" dirty="0" smtClean="0"/>
            </a:br>
            <a:endParaRPr lang="en-US" sz="2000" dirty="0" smtClean="0"/>
          </a:p>
          <a:p>
            <a:pPr lvl="1"/>
            <a:r>
              <a:rPr lang="en-US" sz="2000" dirty="0" smtClean="0"/>
              <a:t>En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naar</a:t>
            </a:r>
            <a:r>
              <a:rPr lang="en-US" sz="2000" dirty="0" smtClean="0"/>
              <a:t> </a:t>
            </a:r>
            <a:r>
              <a:rPr lang="en-US" sz="2000" dirty="0" err="1" smtClean="0"/>
              <a:t>keuze</a:t>
            </a:r>
            <a:r>
              <a:rPr lang="en-US" sz="2000" dirty="0" smtClean="0"/>
              <a:t> </a:t>
            </a:r>
            <a:r>
              <a:rPr lang="en-US" sz="2000" dirty="0" err="1" smtClean="0"/>
              <a:t>één</a:t>
            </a:r>
            <a:r>
              <a:rPr lang="en-US" sz="2000" dirty="0" smtClean="0"/>
              <a:t> van de twee </a:t>
            </a:r>
            <a:r>
              <a:rPr lang="en-US" sz="2000" dirty="0"/>
              <a:t>debugging </a:t>
            </a:r>
            <a:r>
              <a:rPr lang="en-US" sz="2000" dirty="0" smtClean="0"/>
              <a:t>labs:</a:t>
            </a:r>
          </a:p>
          <a:p>
            <a:pPr lvl="2"/>
            <a:r>
              <a:rPr lang="nl-NL" sz="2000" b="1" dirty="0"/>
              <a:t>Fiddler &amp; </a:t>
            </a:r>
            <a:r>
              <a:rPr lang="nl-NL" sz="2000" b="1" dirty="0" smtClean="0"/>
              <a:t>websockets</a:t>
            </a:r>
            <a:r>
              <a:rPr lang="nl-NL" sz="2000" dirty="0" smtClean="0"/>
              <a:t> </a:t>
            </a:r>
            <a:r>
              <a:rPr lang="nl-NL" sz="2000" dirty="0" smtClean="0"/>
              <a:t>p.27</a:t>
            </a:r>
            <a:endParaRPr lang="nl-NL" sz="2000" dirty="0" smtClean="0"/>
          </a:p>
          <a:p>
            <a:pPr lvl="2"/>
            <a:r>
              <a:rPr lang="nl-NL" sz="2000" b="1" dirty="0"/>
              <a:t>Chrome &amp; </a:t>
            </a:r>
            <a:r>
              <a:rPr lang="nl-NL" sz="2000" b="1" dirty="0" smtClean="0"/>
              <a:t>websockets</a:t>
            </a:r>
            <a:r>
              <a:rPr lang="nl-NL" sz="2000" dirty="0" smtClean="0"/>
              <a:t> </a:t>
            </a:r>
            <a:r>
              <a:rPr lang="nl-NL" sz="2000" dirty="0" smtClean="0"/>
              <a:t>p.30</a:t>
            </a:r>
            <a:r>
              <a:rPr lang="nl-NL" sz="2000" b="1" dirty="0" smtClean="0"/>
              <a:t/>
            </a:r>
            <a:br>
              <a:rPr lang="nl-NL" sz="2000" b="1" dirty="0" smtClean="0"/>
            </a:br>
            <a:r>
              <a:rPr lang="nl-NL" sz="2000" dirty="0" smtClean="0"/>
              <a:t>… of beide natuurlijk</a:t>
            </a:r>
            <a:endParaRPr lang="nl-NL" sz="2000" dirty="0"/>
          </a:p>
          <a:p>
            <a:pPr lvl="1"/>
            <a:endParaRPr lang="nl-NL" sz="2000" dirty="0">
              <a:solidFill>
                <a:srgbClr val="FF0000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48</a:t>
            </a:fld>
            <a:endParaRPr lang="nl-NL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1"/>
            <a:ext cx="352425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939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Evaluatie</a:t>
            </a:r>
            <a:r>
              <a:rPr lang="en-US" dirty="0" smtClean="0"/>
              <a:t> </a:t>
            </a:r>
            <a:r>
              <a:rPr lang="en-US" dirty="0" err="1" smtClean="0"/>
              <a:t>leerdoelen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963" y="1753171"/>
            <a:ext cx="8572500" cy="3085529"/>
          </a:xfrm>
          <a:ln w="63500">
            <a:solidFill>
              <a:schemeClr val="tx1"/>
            </a:solidFill>
          </a:ln>
        </p:spPr>
        <p:txBody>
          <a:bodyPr/>
          <a:lstStyle/>
          <a:p>
            <a:endParaRPr lang="nl-NL" dirty="0" smtClean="0"/>
          </a:p>
          <a:p>
            <a:r>
              <a:rPr lang="nl-NL" dirty="0" smtClean="0"/>
              <a:t>kunnen </a:t>
            </a:r>
            <a:r>
              <a:rPr lang="nl-NL" dirty="0"/>
              <a:t>uitleggen waarom </a:t>
            </a:r>
            <a:r>
              <a:rPr lang="nl-NL" dirty="0" smtClean="0"/>
              <a:t>HTTP </a:t>
            </a:r>
            <a:r>
              <a:rPr lang="nl-NL" dirty="0"/>
              <a:t>niet meer toereikend is</a:t>
            </a:r>
          </a:p>
          <a:p>
            <a:r>
              <a:rPr lang="nl-NL" dirty="0" smtClean="0"/>
              <a:t>beperkingen </a:t>
            </a:r>
            <a:r>
              <a:rPr lang="nl-NL" dirty="0"/>
              <a:t>van </a:t>
            </a:r>
            <a:r>
              <a:rPr lang="nl-NL" dirty="0" err="1"/>
              <a:t>Comet</a:t>
            </a:r>
            <a:r>
              <a:rPr lang="nl-NL" dirty="0"/>
              <a:t> kennen</a:t>
            </a:r>
          </a:p>
          <a:p>
            <a:r>
              <a:rPr lang="nl-NL" dirty="0"/>
              <a:t>toepassingsgebieden van </a:t>
            </a:r>
            <a:r>
              <a:rPr lang="nl-NL" dirty="0" err="1"/>
              <a:t>websockets</a:t>
            </a:r>
            <a:r>
              <a:rPr lang="nl-NL" dirty="0"/>
              <a:t> kunnen noemen</a:t>
            </a:r>
          </a:p>
          <a:p>
            <a:r>
              <a:rPr lang="nl-NL" dirty="0"/>
              <a:t>kennis van </a:t>
            </a:r>
            <a:r>
              <a:rPr lang="nl-NL" dirty="0" err="1"/>
              <a:t>websocket</a:t>
            </a:r>
            <a:r>
              <a:rPr lang="nl-NL" dirty="0"/>
              <a:t> standaard en 'over-the-</a:t>
            </a:r>
            <a:r>
              <a:rPr lang="nl-NL" dirty="0" err="1"/>
              <a:t>wire</a:t>
            </a:r>
            <a:r>
              <a:rPr lang="nl-NL" dirty="0"/>
              <a:t>' data </a:t>
            </a:r>
          </a:p>
          <a:p>
            <a:r>
              <a:rPr lang="nl-NL" dirty="0" smtClean="0"/>
              <a:t>praktische </a:t>
            </a:r>
            <a:r>
              <a:rPr lang="nl-NL" dirty="0"/>
              <a:t>ervaring met websocket </a:t>
            </a:r>
            <a:r>
              <a:rPr lang="nl-NL" dirty="0" smtClean="0"/>
              <a:t>applicatie frontend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49</a:t>
            </a:fld>
            <a:endParaRPr lang="nl-NL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256" y="0"/>
            <a:ext cx="1483743" cy="1528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00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Huishoudelijk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963" y="1114815"/>
            <a:ext cx="8572500" cy="5169871"/>
          </a:xfrm>
        </p:spPr>
        <p:txBody>
          <a:bodyPr/>
          <a:lstStyle/>
          <a:p>
            <a:r>
              <a:rPr lang="en-US" dirty="0" err="1" smtClean="0"/>
              <a:t>Telefoon</a:t>
            </a:r>
            <a:r>
              <a:rPr lang="en-US" dirty="0" smtClean="0"/>
              <a:t> </a:t>
            </a:r>
            <a:r>
              <a:rPr lang="en-US" dirty="0" err="1" smtClean="0"/>
              <a:t>uit</a:t>
            </a:r>
            <a:endParaRPr lang="en-US" dirty="0" smtClean="0"/>
          </a:p>
          <a:p>
            <a:r>
              <a:rPr lang="en-US" dirty="0" err="1" smtClean="0"/>
              <a:t>Vragen</a:t>
            </a:r>
            <a:r>
              <a:rPr lang="en-US" dirty="0" smtClean="0"/>
              <a:t> mag </a:t>
            </a:r>
            <a:r>
              <a:rPr lang="en-US" dirty="0" err="1" smtClean="0"/>
              <a:t>altijd</a:t>
            </a:r>
            <a:endParaRPr lang="en-US" dirty="0" smtClean="0"/>
          </a:p>
          <a:p>
            <a:r>
              <a:rPr lang="en-US" dirty="0" err="1" smtClean="0"/>
              <a:t>Geef</a:t>
            </a:r>
            <a:r>
              <a:rPr lang="en-US" dirty="0" smtClean="0"/>
              <a:t> </a:t>
            </a:r>
            <a:r>
              <a:rPr lang="en-US" dirty="0" err="1" smtClean="0"/>
              <a:t>meteen</a:t>
            </a:r>
            <a:r>
              <a:rPr lang="en-US" dirty="0" smtClean="0"/>
              <a:t> feedback op tempo &amp; (</a:t>
            </a:r>
            <a:r>
              <a:rPr lang="en-US" dirty="0" err="1" smtClean="0"/>
              <a:t>teveel</a:t>
            </a:r>
            <a:r>
              <a:rPr lang="en-US" dirty="0" smtClean="0"/>
              <a:t>) details</a:t>
            </a:r>
          </a:p>
          <a:p>
            <a:r>
              <a:rPr lang="en-US" dirty="0" err="1" smtClean="0"/>
              <a:t>Roep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je </a:t>
            </a:r>
            <a:r>
              <a:rPr lang="en-US" dirty="0" err="1" smtClean="0"/>
              <a:t>koffie</a:t>
            </a:r>
            <a:r>
              <a:rPr lang="en-US" dirty="0" smtClean="0"/>
              <a:t>, </a:t>
            </a:r>
            <a:r>
              <a:rPr lang="en-US" dirty="0" err="1" smtClean="0"/>
              <a:t>eten</a:t>
            </a:r>
            <a:r>
              <a:rPr lang="en-US" dirty="0" smtClean="0"/>
              <a:t> of </a:t>
            </a:r>
            <a:r>
              <a:rPr lang="en-US" dirty="0" err="1" smtClean="0"/>
              <a:t>wat</a:t>
            </a:r>
            <a:r>
              <a:rPr lang="en-US" dirty="0" smtClean="0"/>
              <a:t> </a:t>
            </a:r>
            <a:r>
              <a:rPr lang="en-US" dirty="0" err="1" smtClean="0"/>
              <a:t>lucht</a:t>
            </a:r>
            <a:r>
              <a:rPr lang="en-US" dirty="0" smtClean="0"/>
              <a:t> </a:t>
            </a:r>
            <a:r>
              <a:rPr lang="en-US" dirty="0" err="1" smtClean="0"/>
              <a:t>nodig</a:t>
            </a:r>
            <a:r>
              <a:rPr lang="en-US" dirty="0" smtClean="0"/>
              <a:t> </a:t>
            </a:r>
            <a:r>
              <a:rPr lang="en-US" dirty="0" err="1" smtClean="0"/>
              <a:t>hebt</a:t>
            </a:r>
            <a:r>
              <a:rPr lang="en-US" dirty="0" smtClean="0"/>
              <a:t>!</a:t>
            </a:r>
          </a:p>
          <a:p>
            <a:r>
              <a:rPr lang="en-US" dirty="0" smtClean="0"/>
              <a:t>Laptop </a:t>
            </a:r>
            <a:r>
              <a:rPr lang="en-US" dirty="0" err="1" smtClean="0"/>
              <a:t>dicht</a:t>
            </a:r>
            <a:r>
              <a:rPr lang="en-US" dirty="0" smtClean="0"/>
              <a:t> </a:t>
            </a:r>
            <a:r>
              <a:rPr lang="en-US" dirty="0" err="1" smtClean="0"/>
              <a:t>tussen</a:t>
            </a:r>
            <a:r>
              <a:rPr lang="en-US" dirty="0" smtClean="0"/>
              <a:t> code labs in?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2</a:t>
            </a:r>
            <a:r>
              <a:rPr lang="en-US" baseline="30000" dirty="0" smtClean="0"/>
              <a:t>e</a:t>
            </a:r>
            <a:r>
              <a:rPr lang="en-US" dirty="0" smtClean="0"/>
              <a:t> </a:t>
            </a:r>
            <a:r>
              <a:rPr lang="en-US" dirty="0" err="1" smtClean="0"/>
              <a:t>keer</a:t>
            </a:r>
            <a:r>
              <a:rPr lang="en-US" dirty="0" smtClean="0"/>
              <a:t> </a:t>
            </a:r>
            <a:r>
              <a:rPr lang="en-US" dirty="0" err="1" smtClean="0"/>
              <a:t>dat</a:t>
            </a:r>
            <a:r>
              <a:rPr lang="en-US" dirty="0" smtClean="0"/>
              <a:t> </a:t>
            </a:r>
            <a:r>
              <a:rPr lang="en-US" dirty="0" err="1" smtClean="0"/>
              <a:t>deze</a:t>
            </a:r>
            <a:r>
              <a:rPr lang="en-US" dirty="0" smtClean="0"/>
              <a:t> cursus </a:t>
            </a:r>
            <a:r>
              <a:rPr lang="en-US" dirty="0" err="1" smtClean="0"/>
              <a:t>gegeven</a:t>
            </a:r>
            <a:r>
              <a:rPr lang="en-US" dirty="0" smtClean="0"/>
              <a:t> </a:t>
            </a:r>
            <a:r>
              <a:rPr lang="en-US" dirty="0" err="1" smtClean="0"/>
              <a:t>wordt</a:t>
            </a:r>
            <a:r>
              <a:rPr lang="en-US" dirty="0" smtClean="0"/>
              <a:t> – </a:t>
            </a:r>
            <a:r>
              <a:rPr lang="en-US" dirty="0" err="1" smtClean="0"/>
              <a:t>alle</a:t>
            </a:r>
            <a:r>
              <a:rPr lang="en-US" dirty="0" smtClean="0"/>
              <a:t> feedback is </a:t>
            </a:r>
            <a:r>
              <a:rPr lang="en-US" dirty="0" err="1" smtClean="0"/>
              <a:t>welkom</a:t>
            </a:r>
            <a:r>
              <a:rPr lang="en-US" dirty="0" smtClean="0"/>
              <a:t>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5</a:t>
            </a:fld>
            <a:endParaRPr lang="nl-NL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502" y="1"/>
            <a:ext cx="3036498" cy="17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678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Evaluatie</a:t>
            </a:r>
            <a:r>
              <a:rPr lang="en-US" dirty="0" smtClean="0"/>
              <a:t> </a:t>
            </a:r>
            <a:r>
              <a:rPr lang="en-US" dirty="0" err="1" smtClean="0"/>
              <a:t>leerdoelen</a:t>
            </a:r>
            <a:r>
              <a:rPr lang="en-US" dirty="0" smtClean="0"/>
              <a:t> - quiz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963" y="1573459"/>
            <a:ext cx="8572500" cy="4388837"/>
          </a:xfrm>
          <a:ln w="63500">
            <a:solidFill>
              <a:schemeClr val="tx1"/>
            </a:solidFill>
          </a:ln>
        </p:spPr>
        <p:txBody>
          <a:bodyPr/>
          <a:lstStyle/>
          <a:p>
            <a:pPr marL="342900" indent="-342900">
              <a:buFont typeface="+mj-lt"/>
              <a:buAutoNum type="alphaUcPeriod"/>
            </a:pPr>
            <a:r>
              <a:rPr lang="nl-NL" dirty="0" smtClean="0"/>
              <a:t>wat </a:t>
            </a:r>
            <a:r>
              <a:rPr lang="nl-NL" dirty="0"/>
              <a:t>is half-duplex en full-duplex?</a:t>
            </a:r>
          </a:p>
          <a:p>
            <a:pPr marL="342900" indent="-342900">
              <a:buFont typeface="+mj-lt"/>
              <a:buAutoNum type="alphaUcPeriod"/>
            </a:pPr>
            <a:r>
              <a:rPr lang="nl-NL" dirty="0"/>
              <a:t>is HTTP half-duplex?</a:t>
            </a:r>
          </a:p>
          <a:p>
            <a:pPr marL="342900" indent="-342900">
              <a:buFont typeface="+mj-lt"/>
              <a:buAutoNum type="alphaUcPeriod"/>
            </a:pPr>
            <a:r>
              <a:rPr lang="nl-NL" dirty="0"/>
              <a:t>hoe groot is een HTTP header doorgaans?</a:t>
            </a:r>
          </a:p>
          <a:p>
            <a:pPr marL="342900" indent="-342900">
              <a:buFont typeface="+mj-lt"/>
              <a:buAutoNum type="alphaUcPeriod"/>
            </a:pPr>
            <a:r>
              <a:rPr lang="nl-NL" dirty="0"/>
              <a:t>noem een toepassingsgebied voor </a:t>
            </a:r>
            <a:r>
              <a:rPr lang="nl-NL" dirty="0" err="1"/>
              <a:t>websockets</a:t>
            </a:r>
            <a:endParaRPr lang="nl-NL" dirty="0"/>
          </a:p>
          <a:p>
            <a:pPr marL="342900" indent="-342900">
              <a:buFont typeface="+mj-lt"/>
              <a:buAutoNum type="alphaUcPeriod"/>
            </a:pPr>
            <a:r>
              <a:rPr lang="nl-NL" dirty="0"/>
              <a:t>hoe </a:t>
            </a:r>
            <a:r>
              <a:rPr lang="nl-NL" dirty="0" smtClean="0"/>
              <a:t>zorgt </a:t>
            </a:r>
            <a:r>
              <a:rPr lang="nl-NL" dirty="0" err="1"/>
              <a:t>websockets</a:t>
            </a:r>
            <a:r>
              <a:rPr lang="nl-NL" dirty="0"/>
              <a:t> voor veilige data-overdracht?</a:t>
            </a:r>
          </a:p>
          <a:p>
            <a:pPr marL="342900" indent="-342900">
              <a:buFont typeface="+mj-lt"/>
              <a:buAutoNum type="alphaUcPeriod"/>
            </a:pPr>
            <a:r>
              <a:rPr lang="nl-NL" dirty="0"/>
              <a:t>wat zijn de </a:t>
            </a:r>
            <a:r>
              <a:rPr lang="nl-NL" dirty="0" err="1"/>
              <a:t>websocket</a:t>
            </a:r>
            <a:r>
              <a:rPr lang="nl-NL" dirty="0"/>
              <a:t> protocol URL-</a:t>
            </a:r>
            <a:r>
              <a:rPr lang="nl-NL" dirty="0" err="1"/>
              <a:t>prefixes</a:t>
            </a:r>
            <a:r>
              <a:rPr lang="nl-NL" dirty="0"/>
              <a:t>?</a:t>
            </a:r>
          </a:p>
          <a:p>
            <a:pPr marL="342900" indent="-342900">
              <a:buFont typeface="+mj-lt"/>
              <a:buAutoNum type="alphaUcPeriod"/>
            </a:pPr>
            <a:r>
              <a:rPr lang="nl-NL" dirty="0"/>
              <a:t>welke 4 </a:t>
            </a:r>
            <a:r>
              <a:rPr lang="nl-NL" dirty="0" err="1"/>
              <a:t>callbacks</a:t>
            </a:r>
            <a:r>
              <a:rPr lang="nl-NL" dirty="0"/>
              <a:t> horen bij de </a:t>
            </a:r>
            <a:r>
              <a:rPr lang="nl-NL" dirty="0" err="1"/>
              <a:t>websocket</a:t>
            </a:r>
            <a:r>
              <a:rPr lang="nl-NL" dirty="0"/>
              <a:t> API?</a:t>
            </a:r>
          </a:p>
          <a:p>
            <a:pPr marL="342900" indent="-342900">
              <a:buFont typeface="+mj-lt"/>
              <a:buAutoNum type="alphaUcPeriod"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50</a:t>
            </a:fld>
            <a:endParaRPr lang="nl-NL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256" y="0"/>
            <a:ext cx="1483743" cy="1528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241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the …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51</a:t>
            </a:fld>
            <a:endParaRPr lang="nl-NL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143" y="2879441"/>
            <a:ext cx="1685714" cy="1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35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Referenties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Links in </a:t>
            </a:r>
            <a:r>
              <a:rPr lang="en-US" dirty="0" err="1" smtClean="0"/>
              <a:t>deze</a:t>
            </a:r>
            <a:r>
              <a:rPr lang="en-US" dirty="0" smtClean="0"/>
              <a:t> </a:t>
            </a:r>
            <a:r>
              <a:rPr lang="en-US" dirty="0" err="1" smtClean="0"/>
              <a:t>sectie</a:t>
            </a:r>
            <a:endParaRPr lang="en-US" dirty="0" smtClean="0"/>
          </a:p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docs.oracle.com/javaee/7/tutorial/doc/websocket.htm#GKJIQ5</a:t>
            </a:r>
            <a:r>
              <a:rPr lang="en-US" dirty="0" smtClean="0"/>
              <a:t> </a:t>
            </a:r>
          </a:p>
          <a:p>
            <a:r>
              <a:rPr lang="nl-NL" dirty="0">
                <a:hlinkClick r:id="rId3"/>
              </a:rPr>
              <a:t>http://</a:t>
            </a:r>
            <a:r>
              <a:rPr lang="nl-NL" dirty="0" smtClean="0">
                <a:hlinkClick r:id="rId3"/>
              </a:rPr>
              <a:t>enterprisewebbook.com/ch8_websockets.html</a:t>
            </a:r>
            <a:r>
              <a:rPr lang="nl-NL" dirty="0" smtClean="0"/>
              <a:t> </a:t>
            </a:r>
            <a:endParaRPr lang="nl-NL" dirty="0"/>
          </a:p>
          <a:p>
            <a:endParaRPr lang="nl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52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391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4543425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JEE7 en WebSockets</a:t>
            </a:r>
            <a:endParaRPr lang="nl-NL" dirty="0"/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b="1" i="1" dirty="0" smtClean="0"/>
              <a:t>real-time data on the web”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67842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Leerdoelen</a:t>
            </a:r>
            <a:r>
              <a:rPr lang="en-US" dirty="0" smtClean="0"/>
              <a:t> JEE7 en </a:t>
            </a:r>
            <a:r>
              <a:rPr lang="en-US" dirty="0" err="1" smtClean="0"/>
              <a:t>websockets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54</a:t>
            </a:fld>
            <a:endParaRPr lang="nl-NL"/>
          </a:p>
        </p:txBody>
      </p:sp>
      <p:sp>
        <p:nvSpPr>
          <p:cNvPr id="5" name="Tijdelijke aanduiding voor inhoud 2"/>
          <p:cNvSpPr txBox="1">
            <a:spLocks/>
          </p:cNvSpPr>
          <p:nvPr/>
        </p:nvSpPr>
        <p:spPr bwMode="auto">
          <a:xfrm>
            <a:off x="334963" y="1818492"/>
            <a:ext cx="8572500" cy="2448708"/>
          </a:xfrm>
          <a:prstGeom prst="rect">
            <a:avLst/>
          </a:prstGeom>
          <a:noFill/>
          <a:ln w="635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itchFamily="34" charset="0"/>
              <a:buChar char="−"/>
              <a:defRPr sz="1600">
                <a:solidFill>
                  <a:schemeClr val="tx1"/>
                </a:solidFill>
                <a:latin typeface="+mn-lt"/>
              </a:defRPr>
            </a:lvl2pPr>
            <a:lvl3pPr marL="628650" indent="-180975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itchFamily="34" charset="0"/>
              <a:buChar char="−"/>
              <a:defRPr sz="1600">
                <a:solidFill>
                  <a:schemeClr val="tx1"/>
                </a:solidFill>
                <a:latin typeface="+mn-lt"/>
              </a:defRPr>
            </a:lvl3pPr>
            <a:lvl4pPr marL="809625" indent="-180975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itchFamily="34" charset="0"/>
              <a:buChar char="−"/>
              <a:defRPr sz="1600">
                <a:solidFill>
                  <a:schemeClr val="tx1"/>
                </a:solidFill>
                <a:latin typeface="+mn-lt"/>
              </a:defRPr>
            </a:lvl4pPr>
            <a:lvl5pPr marL="990600" indent="-180975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itchFamily="34" charset="0"/>
              <a:buChar char="−"/>
              <a:defRPr sz="1600">
                <a:solidFill>
                  <a:schemeClr val="tx1"/>
                </a:solidFill>
                <a:latin typeface="+mn-lt"/>
              </a:defRPr>
            </a:lvl5pPr>
            <a:lvl6pPr marL="2519363" indent="-268288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976563" indent="-268288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433763" indent="-268288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890963" indent="-268288" algn="l" rtl="0" eaLnBrk="1" fontAlgn="base" hangingPunct="1"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Pct val="120000"/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nl-NL" kern="0" dirty="0" smtClean="0"/>
          </a:p>
          <a:p>
            <a:r>
              <a:rPr lang="nl-NL" kern="0" dirty="0" smtClean="0"/>
              <a:t>praktische ervaring met websocket server side</a:t>
            </a:r>
          </a:p>
          <a:p>
            <a:r>
              <a:rPr lang="nl-NL" kern="0" dirty="0" smtClean="0"/>
              <a:t>weten hoe JEE7 </a:t>
            </a:r>
            <a:r>
              <a:rPr lang="nl-NL" kern="0" dirty="0" err="1" smtClean="0"/>
              <a:t>websockets</a:t>
            </a:r>
            <a:r>
              <a:rPr lang="nl-NL" kern="0" dirty="0" smtClean="0"/>
              <a:t> ontsluit</a:t>
            </a:r>
          </a:p>
          <a:p>
            <a:r>
              <a:rPr lang="nl-NL" kern="0" dirty="0" smtClean="0"/>
              <a:t>kunnen uitleggen dat een afwijkend server side programmeermodel nodig is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1" r="17266"/>
          <a:stretch/>
        </p:blipFill>
        <p:spPr bwMode="auto">
          <a:xfrm>
            <a:off x="7395533" y="0"/>
            <a:ext cx="1725283" cy="159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149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JEE7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JEE7: April </a:t>
            </a:r>
            <a:r>
              <a:rPr lang="nl-NL" dirty="0" smtClean="0"/>
              <a:t>2013</a:t>
            </a:r>
            <a:br>
              <a:rPr lang="nl-NL" dirty="0" smtClean="0"/>
            </a:br>
            <a:r>
              <a:rPr lang="nl-NL" dirty="0" smtClean="0">
                <a:hlinkClick r:id="rId3"/>
              </a:rPr>
              <a:t>per feb-2016</a:t>
            </a:r>
            <a:r>
              <a:rPr lang="nl-NL" dirty="0" smtClean="0"/>
              <a:t>:</a:t>
            </a:r>
          </a:p>
          <a:p>
            <a:pPr lvl="1"/>
            <a:r>
              <a:rPr lang="nl-NL" dirty="0" smtClean="0"/>
              <a:t>Oracle GlassFish 4 </a:t>
            </a:r>
            <a:r>
              <a:rPr lang="nl-NL" b="1" dirty="0" smtClean="0"/>
              <a:t>†</a:t>
            </a:r>
            <a:r>
              <a:rPr lang="nl-NL" dirty="0" smtClean="0"/>
              <a:t> 2013</a:t>
            </a:r>
          </a:p>
          <a:p>
            <a:pPr lvl="1"/>
            <a:r>
              <a:rPr lang="en-US" dirty="0" err="1" smtClean="0"/>
              <a:t>RedHat</a:t>
            </a:r>
            <a:r>
              <a:rPr lang="en-US" dirty="0" smtClean="0"/>
              <a:t> </a:t>
            </a:r>
            <a:r>
              <a:rPr lang="en-US" dirty="0" err="1" smtClean="0"/>
              <a:t>WildFly</a:t>
            </a:r>
            <a:r>
              <a:rPr lang="en-US" dirty="0" smtClean="0"/>
              <a:t> </a:t>
            </a:r>
            <a:r>
              <a:rPr lang="en-US" dirty="0"/>
              <a:t>8 (</a:t>
            </a:r>
            <a:r>
              <a:rPr lang="en-US" dirty="0" smtClean="0"/>
              <a:t>née </a:t>
            </a:r>
            <a:r>
              <a:rPr lang="en-US" dirty="0" err="1" smtClean="0"/>
              <a:t>JBoss</a:t>
            </a:r>
            <a:r>
              <a:rPr lang="en-US" dirty="0" smtClean="0"/>
              <a:t> AS)</a:t>
            </a:r>
          </a:p>
          <a:p>
            <a:pPr lvl="1"/>
            <a:r>
              <a:rPr lang="en-US" b="1" dirty="0" smtClean="0"/>
              <a:t>Oracle WebLogic 12.2.1</a:t>
            </a:r>
          </a:p>
          <a:p>
            <a:pPr lvl="1"/>
            <a:r>
              <a:rPr lang="en-US" b="1" dirty="0" smtClean="0"/>
              <a:t>IBM WLP 8.5.5.6</a:t>
            </a:r>
          </a:p>
          <a:p>
            <a:pPr lvl="1"/>
            <a:r>
              <a:rPr lang="nl-NL" dirty="0">
                <a:hlinkClick r:id="rId4" tooltip="TmaxSoft"/>
              </a:rPr>
              <a:t>TmaxSoft</a:t>
            </a:r>
            <a:r>
              <a:rPr lang="nl-NL" dirty="0"/>
              <a:t> </a:t>
            </a:r>
            <a:r>
              <a:rPr lang="nl-NL" dirty="0" smtClean="0"/>
              <a:t>JEUS 8 &amp; </a:t>
            </a:r>
            <a:r>
              <a:rPr lang="nl-NL" b="1" dirty="0" smtClean="0">
                <a:hlinkClick r:id="rId5"/>
              </a:rPr>
              <a:t>Hitachi</a:t>
            </a:r>
            <a:r>
              <a:rPr lang="nl-NL" b="1" dirty="0" smtClean="0"/>
              <a:t> Cosminexus 10</a:t>
            </a:r>
            <a:r>
              <a:rPr lang="nl-NL" dirty="0" smtClean="0"/>
              <a:t> (!)</a:t>
            </a:r>
          </a:p>
          <a:p>
            <a:pPr lvl="1"/>
            <a:r>
              <a:rPr lang="en-US" dirty="0" smtClean="0"/>
              <a:t>… </a:t>
            </a:r>
            <a:r>
              <a:rPr lang="en-US" dirty="0" err="1" smtClean="0"/>
              <a:t>dus</a:t>
            </a:r>
            <a:r>
              <a:rPr lang="en-US" dirty="0" smtClean="0"/>
              <a:t> (nog) </a:t>
            </a:r>
            <a:r>
              <a:rPr lang="en-US" dirty="0" err="1" smtClean="0"/>
              <a:t>geen</a:t>
            </a:r>
            <a:r>
              <a:rPr lang="en-US" dirty="0" smtClean="0"/>
              <a:t> WAS, </a:t>
            </a:r>
            <a:r>
              <a:rPr lang="en-US" dirty="0" err="1" smtClean="0"/>
              <a:t>TomEE</a:t>
            </a:r>
            <a:r>
              <a:rPr lang="en-US" dirty="0" smtClean="0"/>
              <a:t>, Geronimo &amp; </a:t>
            </a:r>
            <a:r>
              <a:rPr lang="en-US" dirty="0" err="1" smtClean="0"/>
              <a:t>JBoss</a:t>
            </a:r>
            <a:r>
              <a:rPr lang="en-US" dirty="0" smtClean="0"/>
              <a:t> EAP</a:t>
            </a:r>
          </a:p>
          <a:p>
            <a:pPr marL="266700" lvl="1" indent="0">
              <a:buNone/>
            </a:pPr>
            <a:endParaRPr lang="nl-NL" dirty="0" smtClean="0">
              <a:hlinkClick r:id="rId6"/>
            </a:endParaRPr>
          </a:p>
          <a:p>
            <a:r>
              <a:rPr lang="nl-NL" dirty="0" smtClean="0">
                <a:hlinkClick r:id="rId6"/>
              </a:rPr>
              <a:t>JSR </a:t>
            </a:r>
            <a:r>
              <a:rPr lang="nl-NL" dirty="0">
                <a:hlinkClick r:id="rId6"/>
              </a:rPr>
              <a:t>356 Java </a:t>
            </a:r>
            <a:r>
              <a:rPr lang="nl-NL" dirty="0" err="1">
                <a:hlinkClick r:id="rId6"/>
              </a:rPr>
              <a:t>WebSocket</a:t>
            </a:r>
            <a:endParaRPr lang="nl-NL" dirty="0"/>
          </a:p>
          <a:p>
            <a:r>
              <a:rPr lang="nl-NL" dirty="0" smtClean="0"/>
              <a:t>Referentie-implementatie: </a:t>
            </a:r>
            <a:r>
              <a:rPr lang="nl-NL" dirty="0" err="1" smtClean="0"/>
              <a:t>Tyrus</a:t>
            </a:r>
            <a:endParaRPr lang="nl-NL" dirty="0"/>
          </a:p>
          <a:p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javax.websocket.*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ug-2014: 1.1 maintenance spec release </a:t>
            </a:r>
            <a:r>
              <a:rPr lang="en-US" dirty="0" err="1" smtClean="0"/>
              <a:t>voor</a:t>
            </a:r>
            <a:r>
              <a:rPr lang="en-US" dirty="0" smtClean="0"/>
              <a:t> Java8 lambda’s (</a:t>
            </a:r>
            <a:r>
              <a:rPr lang="en-US" dirty="0" err="1" smtClean="0"/>
              <a:t>Tyrus</a:t>
            </a:r>
            <a:r>
              <a:rPr lang="en-US" dirty="0" smtClean="0"/>
              <a:t> 1.8+)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55</a:t>
            </a:fld>
            <a:endParaRPr lang="nl-NL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9" t="20182" b="18768"/>
          <a:stretch/>
        </p:blipFill>
        <p:spPr bwMode="auto">
          <a:xfrm>
            <a:off x="3709358" y="1"/>
            <a:ext cx="5434642" cy="2087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5" y="6326876"/>
            <a:ext cx="477420" cy="531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534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JEE7 </a:t>
            </a:r>
            <a:r>
              <a:rPr lang="en-US" dirty="0" err="1" smtClean="0"/>
              <a:t>WebSockets</a:t>
            </a:r>
            <a:r>
              <a:rPr lang="en-US" dirty="0" smtClean="0"/>
              <a:t> code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56</a:t>
            </a:fld>
            <a:endParaRPr lang="nl-NL"/>
          </a:p>
        </p:txBody>
      </p:sp>
      <p:sp>
        <p:nvSpPr>
          <p:cNvPr id="7" name="Tekstvak 6"/>
          <p:cNvSpPr txBox="1"/>
          <p:nvPr/>
        </p:nvSpPr>
        <p:spPr>
          <a:xfrm>
            <a:off x="334963" y="1114814"/>
            <a:ext cx="85725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NL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ServerEndpoint</a:t>
            </a:r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"/</a:t>
            </a:r>
            <a:r>
              <a:rPr lang="nl-NL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simple</a:t>
            </a:r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nl-NL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SimpleEndpoint</a:t>
            </a:r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nl-NL" sz="1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NL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OnOpen</a:t>
            </a:r>
            <a:r>
              <a:rPr lang="nl-NL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nl-NL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onOpen</a:t>
            </a:r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client</a:t>
            </a:r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nl-NL" sz="1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nl-NL" sz="1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log</a:t>
            </a:r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("OPEN", </a:t>
            </a:r>
            <a:r>
              <a:rPr lang="nl-NL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client</a:t>
            </a:r>
            <a:r>
              <a:rPr lang="nl-NL" sz="1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nl-NL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nl-NL" sz="1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NL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OnClose</a:t>
            </a:r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 </a:t>
            </a:r>
            <a:r>
              <a:rPr lang="nl-NL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onClose</a:t>
            </a:r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client</a:t>
            </a:r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  <a:endParaRPr lang="nl-NL" sz="14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log</a:t>
            </a:r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("CLOSE", </a:t>
            </a:r>
            <a:r>
              <a:rPr lang="nl-NL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client</a:t>
            </a:r>
            <a:r>
              <a:rPr lang="nl-NL" sz="1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nl-NL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nl-NL" sz="1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NL" sz="14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OnError</a:t>
            </a:r>
            <a:r>
              <a:rPr lang="nl-NL" sz="1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 </a:t>
            </a:r>
            <a:r>
              <a:rPr lang="nl-NL" sz="14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sz="1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onError</a:t>
            </a:r>
            <a:r>
              <a:rPr lang="nl-NL" sz="1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4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r>
              <a:rPr lang="nl-NL" sz="1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client</a:t>
            </a:r>
            <a:r>
              <a:rPr lang="nl-NL" sz="1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4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lang="nl-NL" sz="1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t) </a:t>
            </a:r>
            <a:r>
              <a:rPr lang="nl-NL" sz="14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throws</a:t>
            </a:r>
            <a:r>
              <a:rPr lang="nl-NL" sz="1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r>
              <a:rPr lang="nl-NL" sz="1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nl-NL" sz="1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log(</a:t>
            </a:r>
            <a:r>
              <a:rPr lang="nl-NL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client</a:t>
            </a:r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t</a:t>
            </a:r>
            <a:r>
              <a:rPr lang="nl-NL" sz="1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NL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OnMessage</a:t>
            </a:r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public </a:t>
            </a:r>
            <a:r>
              <a:rPr lang="nl-NL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</a:t>
            </a:r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lang="nl-NL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</a:t>
            </a:r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client</a:t>
            </a:r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nl-NL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NL" sz="14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NL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Session</a:t>
            </a:r>
            <a:r>
              <a:rPr lang="nl-NL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peer: </a:t>
            </a:r>
            <a:r>
              <a:rPr lang="nl-NL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client.getOpenSessions</a:t>
            </a:r>
            <a:r>
              <a:rPr lang="nl-NL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{</a:t>
            </a:r>
          </a:p>
          <a:p>
            <a:r>
              <a:rPr lang="nl-NL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nl-NL" sz="14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nl-NL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4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peer.isOpen</a:t>
            </a:r>
            <a:r>
              <a:rPr lang="nl-NL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{</a:t>
            </a:r>
          </a:p>
          <a:p>
            <a:r>
              <a:rPr lang="nl-NL" sz="1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NL" sz="14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nl-NL" sz="1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nl-NL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nl-NL" sz="14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peer.getBasicRemote</a:t>
            </a:r>
            <a:r>
              <a:rPr lang="nl-NL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nl-NL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sendText</a:t>
            </a:r>
            <a:r>
              <a:rPr lang="nl-NL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</a:t>
            </a:r>
            <a:r>
              <a:rPr lang="nl-NL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nl-NL" sz="1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 </a:t>
            </a:r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 (</a:t>
            </a:r>
            <a:r>
              <a:rPr lang="nl-NL" sz="14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e) {</a:t>
            </a:r>
          </a:p>
          <a:p>
            <a:r>
              <a:rPr lang="nl-NL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close(peer</a:t>
            </a:r>
            <a:r>
              <a:rPr lang="nl-NL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nl-NL" sz="1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endParaRPr lang="nl-NL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} </a:t>
            </a:r>
          </a:p>
          <a:p>
            <a:r>
              <a:rPr lang="nl-NL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</a:p>
          <a:p>
            <a:r>
              <a:rPr lang="en-U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endParaRPr lang="nl-NL" sz="14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nl-NL" sz="1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400" dirty="0" err="1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ijdelijke aanduiding voor inhoud 7"/>
          <p:cNvSpPr>
            <a:spLocks noGrp="1"/>
          </p:cNvSpPr>
          <p:nvPr>
            <p:ph idx="1"/>
          </p:nvPr>
        </p:nvSpPr>
        <p:spPr>
          <a:xfrm>
            <a:off x="7029451" y="1114816"/>
            <a:ext cx="1878012" cy="4828784"/>
          </a:xfrm>
        </p:spPr>
        <p:txBody>
          <a:bodyPr/>
          <a:lstStyle/>
          <a:p>
            <a:endParaRPr lang="nl-NL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475" y="0"/>
            <a:ext cx="1914525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145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Programmeermodel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Server-side: </a:t>
            </a:r>
            <a:r>
              <a:rPr lang="en-US" dirty="0" err="1" smtClean="0"/>
              <a:t>ander</a:t>
            </a:r>
            <a:r>
              <a:rPr lang="en-US" dirty="0" smtClean="0"/>
              <a:t> </a:t>
            </a:r>
            <a:r>
              <a:rPr lang="en-US" dirty="0" err="1"/>
              <a:t>programmeermodel</a:t>
            </a:r>
            <a:r>
              <a:rPr lang="en-US" dirty="0"/>
              <a:t>! </a:t>
            </a:r>
            <a:endParaRPr lang="en-US" dirty="0" smtClean="0"/>
          </a:p>
          <a:p>
            <a:r>
              <a:rPr lang="en-US" dirty="0" smtClean="0"/>
              <a:t>Message-based </a:t>
            </a:r>
            <a:r>
              <a:rPr lang="en-US" dirty="0" err="1"/>
              <a:t>i.p.v</a:t>
            </a:r>
            <a:r>
              <a:rPr lang="en-US" dirty="0"/>
              <a:t>. request-response </a:t>
            </a:r>
            <a:r>
              <a:rPr lang="en-US" dirty="0" smtClean="0"/>
              <a:t>based</a:t>
            </a:r>
          </a:p>
          <a:p>
            <a:r>
              <a:rPr lang="en-US" dirty="0" err="1" smtClean="0"/>
              <a:t>Geen</a:t>
            </a:r>
            <a:r>
              <a:rPr lang="en-US" dirty="0" smtClean="0"/>
              <a:t> </a:t>
            </a:r>
            <a:r>
              <a:rPr lang="en-US" dirty="0"/>
              <a:t>URL path, query parameters, etc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Verbinding</a:t>
            </a:r>
            <a:r>
              <a:rPr lang="en-US" dirty="0" smtClean="0"/>
              <a:t> </a:t>
            </a:r>
            <a:r>
              <a:rPr lang="en-US" dirty="0" err="1" smtClean="0"/>
              <a:t>komt</a:t>
            </a:r>
            <a:r>
              <a:rPr lang="en-US" dirty="0" smtClean="0"/>
              <a:t> </a:t>
            </a:r>
            <a:r>
              <a:rPr lang="en-US" dirty="0" err="1" smtClean="0"/>
              <a:t>eenmalig</a:t>
            </a:r>
            <a:r>
              <a:rPr lang="en-US" dirty="0" smtClean="0"/>
              <a:t> </a:t>
            </a:r>
            <a:r>
              <a:rPr lang="en-US" dirty="0" err="1" smtClean="0"/>
              <a:t>binnen</a:t>
            </a:r>
            <a:r>
              <a:rPr lang="en-US" dirty="0" smtClean="0"/>
              <a:t> op 1 URL en </a:t>
            </a:r>
            <a:r>
              <a:rPr lang="en-US" dirty="0" err="1" smtClean="0"/>
              <a:t>blijft</a:t>
            </a:r>
            <a:r>
              <a:rPr lang="en-US" dirty="0" smtClean="0"/>
              <a:t> </a:t>
            </a:r>
            <a:r>
              <a:rPr lang="en-US" dirty="0" err="1" smtClean="0"/>
              <a:t>daar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endParaRPr lang="en-US" dirty="0" smtClean="0"/>
          </a:p>
          <a:p>
            <a:pPr lvl="1"/>
            <a:r>
              <a:rPr lang="en-US" dirty="0" err="1" smtClean="0"/>
              <a:t>Dus</a:t>
            </a:r>
            <a:r>
              <a:rPr lang="en-US" dirty="0" smtClean="0"/>
              <a:t> </a:t>
            </a:r>
            <a:r>
              <a:rPr lang="en-US" dirty="0" err="1" smtClean="0"/>
              <a:t>ook</a:t>
            </a:r>
            <a:r>
              <a:rPr lang="en-US" dirty="0" smtClean="0"/>
              <a:t> </a:t>
            </a:r>
            <a:r>
              <a:rPr lang="en-US" dirty="0" err="1" smtClean="0"/>
              <a:t>geen</a:t>
            </a:r>
            <a:r>
              <a:rPr lang="en-US" dirty="0" smtClean="0"/>
              <a:t> (</a:t>
            </a:r>
            <a:r>
              <a:rPr lang="en-US" dirty="0" err="1" smtClean="0"/>
              <a:t>bv</a:t>
            </a:r>
            <a:r>
              <a:rPr lang="en-US" dirty="0" smtClean="0"/>
              <a:t>.)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RequestMapping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RequestParam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NL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QueryParam</a:t>
            </a:r>
            <a:r>
              <a:rPr lang="nl-N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PathParam</a:t>
            </a:r>
            <a:r>
              <a:rPr lang="en-US" dirty="0" smtClean="0"/>
              <a:t> etc.</a:t>
            </a:r>
          </a:p>
          <a:p>
            <a:pPr lvl="1"/>
            <a:r>
              <a:rPr lang="en-US" dirty="0" err="1" smtClean="0"/>
              <a:t>Wijkt</a:t>
            </a:r>
            <a:r>
              <a:rPr lang="en-US" dirty="0" smtClean="0"/>
              <a:t> </a:t>
            </a:r>
            <a:r>
              <a:rPr lang="en-US" dirty="0" err="1" smtClean="0"/>
              <a:t>af</a:t>
            </a:r>
            <a:r>
              <a:rPr lang="en-US" dirty="0" smtClean="0"/>
              <a:t> van std. dispatching </a:t>
            </a:r>
            <a:r>
              <a:rPr lang="en-US" dirty="0" err="1" smtClean="0"/>
              <a:t>naar</a:t>
            </a:r>
            <a:r>
              <a:rPr lang="en-US" dirty="0" smtClean="0"/>
              <a:t> controller / handler</a:t>
            </a:r>
          </a:p>
          <a:p>
            <a:r>
              <a:rPr lang="en-US" dirty="0" err="1" smtClean="0"/>
              <a:t>Veel</a:t>
            </a:r>
            <a:r>
              <a:rPr lang="en-US" dirty="0" smtClean="0"/>
              <a:t> </a:t>
            </a:r>
            <a:r>
              <a:rPr lang="en-US" dirty="0" err="1" smtClean="0"/>
              <a:t>gebruikt</a:t>
            </a:r>
            <a:r>
              <a:rPr lang="en-US" dirty="0" smtClean="0"/>
              <a:t>: publish-subscribe; </a:t>
            </a:r>
            <a:r>
              <a:rPr lang="en-US" dirty="0" err="1" smtClean="0"/>
              <a:t>koppel</a:t>
            </a:r>
            <a:r>
              <a:rPr lang="en-US" dirty="0" smtClean="0"/>
              <a:t> </a:t>
            </a:r>
            <a:r>
              <a:rPr lang="en-US" dirty="0" err="1" smtClean="0"/>
              <a:t>websocket</a:t>
            </a:r>
            <a:r>
              <a:rPr lang="en-US" dirty="0" smtClean="0"/>
              <a:t> </a:t>
            </a:r>
            <a:r>
              <a:rPr lang="en-US" dirty="0" err="1" smtClean="0"/>
              <a:t>connectie</a:t>
            </a:r>
            <a:r>
              <a:rPr lang="en-US" dirty="0" smtClean="0"/>
              <a:t> </a:t>
            </a:r>
            <a:r>
              <a:rPr lang="en-US" dirty="0" err="1" smtClean="0"/>
              <a:t>aan</a:t>
            </a:r>
            <a:r>
              <a:rPr lang="en-US" dirty="0" smtClean="0"/>
              <a:t> messaging infra</a:t>
            </a:r>
          </a:p>
          <a:p>
            <a:r>
              <a:rPr lang="en-US" dirty="0" err="1" smtClean="0"/>
              <a:t>Opties</a:t>
            </a:r>
            <a:r>
              <a:rPr lang="en-US" dirty="0" smtClean="0"/>
              <a:t>: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CompletableFuture</a:t>
            </a:r>
            <a:r>
              <a:rPr lang="en-US" dirty="0" smtClean="0"/>
              <a:t>, </a:t>
            </a:r>
            <a:r>
              <a:rPr lang="en-US" dirty="0" err="1" smtClean="0"/>
              <a:t>RxJava</a:t>
            </a:r>
            <a:r>
              <a:rPr lang="en-US" dirty="0" smtClean="0"/>
              <a:t>, …</a:t>
            </a:r>
          </a:p>
          <a:p>
            <a:endParaRPr lang="en-US" dirty="0" smtClean="0"/>
          </a:p>
          <a:p>
            <a:r>
              <a:rPr lang="en-US" dirty="0" smtClean="0"/>
              <a:t>Client-side: Ajax / </a:t>
            </a:r>
            <a:r>
              <a:rPr lang="en-US" dirty="0" err="1" smtClean="0"/>
              <a:t>javascript</a:t>
            </a:r>
            <a:r>
              <a:rPr lang="en-US" dirty="0" smtClean="0"/>
              <a:t> ‘callback hell’ is </a:t>
            </a:r>
            <a:r>
              <a:rPr lang="en-US" dirty="0" err="1" smtClean="0"/>
              <a:t>bekend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57</a:t>
            </a:fld>
            <a:endParaRPr lang="nl-NL"/>
          </a:p>
        </p:txBody>
      </p:sp>
      <p:pic>
        <p:nvPicPr>
          <p:cNvPr id="14338" name="Picture 2" descr="http://www.codeproject.com/KB/cs/562021/tit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636" y="61913"/>
            <a:ext cx="2632364" cy="127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5" y="6326876"/>
            <a:ext cx="477420" cy="531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988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Opdracht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err="1" smtClean="0"/>
              <a:t>Zie</a:t>
            </a:r>
            <a:r>
              <a:rPr lang="en-US" dirty="0" smtClean="0"/>
              <a:t> ‘</a:t>
            </a:r>
            <a:r>
              <a:rPr lang="nl-NL" b="1" dirty="0" err="1"/>
              <a:t>Websocket</a:t>
            </a:r>
            <a:r>
              <a:rPr lang="nl-NL" b="1" dirty="0"/>
              <a:t> server </a:t>
            </a:r>
            <a:r>
              <a:rPr lang="nl-NL" b="1" dirty="0" smtClean="0"/>
              <a:t>side</a:t>
            </a:r>
            <a:r>
              <a:rPr lang="en-US" dirty="0" smtClean="0"/>
              <a:t>’ in cursus </a:t>
            </a:r>
            <a:r>
              <a:rPr lang="en-US" dirty="0" smtClean="0"/>
              <a:t>cookbook p.15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58</a:t>
            </a:fld>
            <a:endParaRPr lang="nl-NL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1"/>
            <a:ext cx="352425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737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Meer info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Oracle JEE7 tutorial Ch.18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59</a:t>
            </a:fld>
            <a:endParaRPr lang="nl-NL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053" y="1640035"/>
            <a:ext cx="4908969" cy="390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567" y="1"/>
            <a:ext cx="3361434" cy="889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13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Cursus</a:t>
            </a:r>
            <a:r>
              <a:rPr lang="en-US" i="1" dirty="0" err="1" smtClean="0"/>
              <a:t>material</a:t>
            </a:r>
            <a:endParaRPr lang="nl-NL" i="1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963" y="1114815"/>
            <a:ext cx="8572500" cy="5169871"/>
          </a:xfrm>
        </p:spPr>
        <p:txBody>
          <a:bodyPr/>
          <a:lstStyle/>
          <a:p>
            <a:r>
              <a:rPr lang="en-US" dirty="0" err="1" smtClean="0"/>
              <a:t>Heb</a:t>
            </a:r>
            <a:r>
              <a:rPr lang="en-US" dirty="0" smtClean="0"/>
              <a:t> je de software &amp; workspace al </a:t>
            </a:r>
            <a:r>
              <a:rPr lang="en-US" dirty="0" err="1" smtClean="0"/>
              <a:t>geinstalleerd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Clone private </a:t>
            </a:r>
            <a:r>
              <a:rPr lang="en-US" dirty="0" err="1" smtClean="0"/>
              <a:t>github</a:t>
            </a:r>
            <a:r>
              <a:rPr lang="en-US" dirty="0" smtClean="0"/>
              <a:t> repo</a:t>
            </a:r>
          </a:p>
          <a:p>
            <a:pPr lvl="1"/>
            <a:r>
              <a:rPr lang="en-US" dirty="0" smtClean="0"/>
              <a:t>USB stick is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ook</a:t>
            </a:r>
            <a:endParaRPr lang="en-US" dirty="0" smtClean="0"/>
          </a:p>
          <a:p>
            <a:pPr lvl="1"/>
            <a:r>
              <a:rPr lang="en-US" dirty="0" smtClean="0"/>
              <a:t>Software, sheets, code lab manual &amp; files, workspace &amp; (</a:t>
            </a:r>
            <a:r>
              <a:rPr lang="en-US" dirty="0" err="1" smtClean="0"/>
              <a:t>zo</a:t>
            </a:r>
            <a:r>
              <a:rPr lang="en-US" dirty="0" smtClean="0"/>
              <a:t> </a:t>
            </a:r>
            <a:r>
              <a:rPr lang="en-US" dirty="0" err="1" smtClean="0"/>
              <a:t>nodig</a:t>
            </a:r>
            <a:r>
              <a:rPr lang="en-US" dirty="0" smtClean="0"/>
              <a:t>) Maven repo</a:t>
            </a:r>
          </a:p>
          <a:p>
            <a:endParaRPr lang="en-US" dirty="0"/>
          </a:p>
          <a:p>
            <a:r>
              <a:rPr lang="en-US" dirty="0" smtClean="0"/>
              <a:t>Slides: </a:t>
            </a:r>
            <a:r>
              <a:rPr lang="en-US" dirty="0" err="1" smtClean="0"/>
              <a:t>Infopack</a:t>
            </a:r>
            <a:r>
              <a:rPr lang="en-US" dirty="0" smtClean="0"/>
              <a:t> </a:t>
            </a:r>
          </a:p>
          <a:p>
            <a:pPr lvl="1"/>
            <a:endParaRPr lang="en-US" dirty="0"/>
          </a:p>
          <a:p>
            <a:r>
              <a:rPr lang="en-US" dirty="0" err="1" smtClean="0"/>
              <a:t>Uitwerking</a:t>
            </a:r>
            <a:r>
              <a:rPr lang="en-US" dirty="0" smtClean="0"/>
              <a:t> </a:t>
            </a:r>
            <a:r>
              <a:rPr lang="en-US" dirty="0" err="1"/>
              <a:t>opdrachten</a:t>
            </a:r>
            <a:r>
              <a:rPr lang="en-US" dirty="0"/>
              <a:t> </a:t>
            </a:r>
            <a:r>
              <a:rPr lang="en-US" dirty="0" err="1" smtClean="0"/>
              <a:t>meegeleverd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6</a:t>
            </a:fld>
            <a:endParaRPr lang="nl-NL"/>
          </a:p>
        </p:txBody>
      </p:sp>
      <p:pic>
        <p:nvPicPr>
          <p:cNvPr id="1026" name="Picture 2" descr="http://upload.wikimedia.org/wikipedia/en/5/5b/Materialgirlmusicvide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1" y="0"/>
            <a:ext cx="2438400" cy="182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98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Evaluatie</a:t>
            </a:r>
            <a:r>
              <a:rPr lang="en-US" dirty="0" smtClean="0"/>
              <a:t> </a:t>
            </a:r>
            <a:r>
              <a:rPr lang="en-US" dirty="0" err="1" smtClean="0"/>
              <a:t>leerdoelen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963" y="1753171"/>
            <a:ext cx="8572500" cy="3237929"/>
          </a:xfrm>
          <a:ln w="63500">
            <a:solidFill>
              <a:schemeClr val="tx1"/>
            </a:solidFill>
          </a:ln>
        </p:spPr>
        <p:txBody>
          <a:bodyPr/>
          <a:lstStyle/>
          <a:p>
            <a:endParaRPr lang="nl-NL" dirty="0" smtClean="0"/>
          </a:p>
          <a:p>
            <a:r>
              <a:rPr lang="nl-NL" dirty="0" smtClean="0"/>
              <a:t>praktische </a:t>
            </a:r>
            <a:r>
              <a:rPr lang="nl-NL" dirty="0"/>
              <a:t>ervaring met websocket </a:t>
            </a:r>
            <a:r>
              <a:rPr lang="nl-NL" dirty="0" smtClean="0"/>
              <a:t>server </a:t>
            </a:r>
            <a:r>
              <a:rPr lang="nl-NL" dirty="0"/>
              <a:t>side</a:t>
            </a:r>
          </a:p>
          <a:p>
            <a:r>
              <a:rPr lang="nl-NL" dirty="0"/>
              <a:t>weten hoe JEE7 </a:t>
            </a:r>
            <a:r>
              <a:rPr lang="nl-NL" dirty="0" err="1"/>
              <a:t>websockets</a:t>
            </a:r>
            <a:r>
              <a:rPr lang="nl-NL" dirty="0"/>
              <a:t> ontsluit</a:t>
            </a:r>
          </a:p>
          <a:p>
            <a:r>
              <a:rPr lang="nl-NL" dirty="0"/>
              <a:t>kunnen uitleggen dat een afwijkend server side programmeermodel nodig </a:t>
            </a:r>
            <a:r>
              <a:rPr lang="nl-NL" dirty="0" smtClean="0"/>
              <a:t>is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60</a:t>
            </a:fld>
            <a:endParaRPr lang="nl-NL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256" y="0"/>
            <a:ext cx="1483743" cy="1528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073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Evaluatie</a:t>
            </a:r>
            <a:r>
              <a:rPr lang="en-US" dirty="0" smtClean="0"/>
              <a:t> </a:t>
            </a:r>
            <a:r>
              <a:rPr lang="en-US" dirty="0" err="1" smtClean="0"/>
              <a:t>leerdoelen</a:t>
            </a:r>
            <a:r>
              <a:rPr lang="en-US" dirty="0" smtClean="0"/>
              <a:t> - quiz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963" y="1573459"/>
            <a:ext cx="8572500" cy="4388837"/>
          </a:xfrm>
          <a:ln w="63500">
            <a:solidFill>
              <a:schemeClr val="tx1"/>
            </a:solidFill>
          </a:ln>
        </p:spPr>
        <p:txBody>
          <a:bodyPr/>
          <a:lstStyle/>
          <a:p>
            <a:pPr marL="342900" indent="-342900">
              <a:buFont typeface="+mj-lt"/>
              <a:buAutoNum type="alphaUcPeriod"/>
            </a:pPr>
            <a:endParaRPr lang="nl-NL" dirty="0" smtClean="0"/>
          </a:p>
          <a:p>
            <a:pPr marL="342900" indent="-342900">
              <a:buFont typeface="+mj-lt"/>
              <a:buAutoNum type="alphaUcPeriod"/>
            </a:pPr>
            <a:r>
              <a:rPr lang="nl-NL" dirty="0" smtClean="0"/>
              <a:t>noem </a:t>
            </a:r>
            <a:r>
              <a:rPr lang="nl-NL" dirty="0"/>
              <a:t>een </a:t>
            </a:r>
            <a:r>
              <a:rPr lang="nl-NL" dirty="0" err="1"/>
              <a:t>application</a:t>
            </a:r>
            <a:r>
              <a:rPr lang="nl-NL" dirty="0"/>
              <a:t> server (</a:t>
            </a:r>
            <a:r>
              <a:rPr lang="nl-NL" dirty="0" err="1"/>
              <a:t>naam+versie</a:t>
            </a:r>
            <a:r>
              <a:rPr lang="nl-NL" dirty="0"/>
              <a:t>) waarin JSR-356 </a:t>
            </a:r>
            <a:r>
              <a:rPr lang="nl-NL" dirty="0" err="1"/>
              <a:t>websocket</a:t>
            </a:r>
            <a:r>
              <a:rPr lang="nl-NL" dirty="0"/>
              <a:t> ondersteund </a:t>
            </a:r>
            <a:r>
              <a:rPr lang="nl-NL" dirty="0" smtClean="0"/>
              <a:t>wordt</a:t>
            </a:r>
          </a:p>
          <a:p>
            <a:pPr marL="342900" indent="-342900">
              <a:buFont typeface="+mj-lt"/>
              <a:buAutoNum type="alphaUcPeriod"/>
            </a:pPr>
            <a:r>
              <a:rPr lang="nl-NL" dirty="0" smtClean="0"/>
              <a:t>noem </a:t>
            </a:r>
            <a:r>
              <a:rPr lang="nl-NL" dirty="0"/>
              <a:t>3 termen, die </a:t>
            </a:r>
            <a:r>
              <a:rPr lang="nl-NL" dirty="0" smtClean="0"/>
              <a:t>o.a. in </a:t>
            </a:r>
            <a:r>
              <a:rPr lang="nl-NL" dirty="0" err="1" smtClean="0"/>
              <a:t>specs</a:t>
            </a:r>
            <a:r>
              <a:rPr lang="nl-NL" dirty="0" smtClean="0"/>
              <a:t> en </a:t>
            </a:r>
            <a:r>
              <a:rPr lang="nl-NL" dirty="0" err="1"/>
              <a:t>java</a:t>
            </a:r>
            <a:r>
              <a:rPr lang="nl-NL" dirty="0"/>
              <a:t> API als objecten </a:t>
            </a:r>
            <a:r>
              <a:rPr lang="nl-NL" dirty="0" smtClean="0"/>
              <a:t>terugkomen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 smtClean="0"/>
              <a:t>Hoe </a:t>
            </a:r>
            <a:r>
              <a:rPr lang="en-US" dirty="0" err="1" smtClean="0"/>
              <a:t>vindt</a:t>
            </a:r>
            <a:r>
              <a:rPr lang="en-US" dirty="0" smtClean="0"/>
              <a:t> request dispatching </a:t>
            </a:r>
            <a:r>
              <a:rPr lang="en-US" dirty="0" err="1" smtClean="0"/>
              <a:t>plaats</a:t>
            </a:r>
            <a:r>
              <a:rPr lang="en-US" dirty="0" smtClean="0"/>
              <a:t>?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 err="1" smtClean="0"/>
              <a:t>Welke</a:t>
            </a:r>
            <a:r>
              <a:rPr lang="en-US" dirty="0" smtClean="0"/>
              <a:t> </a:t>
            </a:r>
            <a:r>
              <a:rPr lang="en-US" dirty="0" err="1" smtClean="0"/>
              <a:t>annotatie</a:t>
            </a:r>
            <a:r>
              <a:rPr lang="en-US" dirty="0" smtClean="0"/>
              <a:t> </a:t>
            </a:r>
            <a:r>
              <a:rPr lang="en-US" dirty="0" err="1" smtClean="0"/>
              <a:t>voeg</a:t>
            </a:r>
            <a:r>
              <a:rPr lang="en-US" dirty="0" smtClean="0"/>
              <a:t> je toe om </a:t>
            </a:r>
            <a:r>
              <a:rPr lang="en-US" dirty="0" err="1" smtClean="0"/>
              <a:t>berichten</a:t>
            </a:r>
            <a:r>
              <a:rPr lang="en-US" dirty="0" smtClean="0"/>
              <a:t> op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vangen</a:t>
            </a:r>
            <a:r>
              <a:rPr lang="en-US" dirty="0" smtClean="0"/>
              <a:t>?</a:t>
            </a:r>
            <a:endParaRPr lang="nl-NL" dirty="0"/>
          </a:p>
          <a:p>
            <a:pPr marL="342900" indent="-342900">
              <a:buFont typeface="+mj-lt"/>
              <a:buAutoNum type="alphaUcPeriod"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61</a:t>
            </a:fld>
            <a:endParaRPr lang="nl-NL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256" y="0"/>
            <a:ext cx="1483743" cy="1528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116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the …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62</a:t>
            </a:fld>
            <a:endParaRPr lang="nl-NL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143" y="2879441"/>
            <a:ext cx="1685714" cy="1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5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4543425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WebSockets ‘in het veld’</a:t>
            </a:r>
            <a:endParaRPr lang="nl-NL" dirty="0"/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7748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Leerdoelen</a:t>
            </a:r>
            <a:r>
              <a:rPr lang="en-US" dirty="0" smtClean="0"/>
              <a:t> WebSockets in het veld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963" y="2400585"/>
            <a:ext cx="8572500" cy="1904715"/>
          </a:xfrm>
          <a:ln w="63500">
            <a:solidFill>
              <a:schemeClr val="tx1"/>
            </a:solidFill>
          </a:ln>
        </p:spPr>
        <p:txBody>
          <a:bodyPr/>
          <a:lstStyle/>
          <a:p>
            <a:endParaRPr lang="nl-NL" dirty="0" smtClean="0"/>
          </a:p>
          <a:p>
            <a:r>
              <a:rPr lang="nl-NL" dirty="0" smtClean="0"/>
              <a:t>Inzicht </a:t>
            </a:r>
            <a:r>
              <a:rPr lang="nl-NL" dirty="0"/>
              <a:t>in </a:t>
            </a:r>
            <a:r>
              <a:rPr lang="nl-NL" dirty="0" err="1"/>
              <a:t>websocket</a:t>
            </a:r>
            <a:r>
              <a:rPr lang="nl-NL" dirty="0"/>
              <a:t> ondersteuning door browsers &amp; servers</a:t>
            </a:r>
          </a:p>
          <a:p>
            <a:r>
              <a:rPr lang="en-US" dirty="0" err="1" smtClean="0"/>
              <a:t>Kennis</a:t>
            </a:r>
            <a:r>
              <a:rPr lang="en-US" dirty="0" smtClean="0"/>
              <a:t> van </a:t>
            </a:r>
            <a:r>
              <a:rPr lang="en-US" dirty="0" err="1" smtClean="0"/>
              <a:t>websocket</a:t>
            </a:r>
            <a:r>
              <a:rPr lang="en-US" dirty="0" smtClean="0"/>
              <a:t> </a:t>
            </a:r>
            <a:r>
              <a:rPr lang="en-US" dirty="0" err="1" smtClean="0"/>
              <a:t>subprotocollen</a:t>
            </a:r>
            <a:endParaRPr lang="nl-NL" dirty="0" smtClean="0"/>
          </a:p>
          <a:p>
            <a:r>
              <a:rPr lang="nl-NL" dirty="0" smtClean="0"/>
              <a:t>Firewall </a:t>
            </a:r>
            <a:r>
              <a:rPr lang="nl-NL" dirty="0"/>
              <a:t>&amp; proxy problemen onderkennen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64</a:t>
            </a:fld>
            <a:endParaRPr lang="nl-NL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256" y="0"/>
            <a:ext cx="1483743" cy="1528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1" r="17266"/>
          <a:stretch/>
        </p:blipFill>
        <p:spPr bwMode="auto">
          <a:xfrm>
            <a:off x="7395533" y="-17253"/>
            <a:ext cx="1725283" cy="159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001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&amp; server support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Browsers: </a:t>
            </a:r>
          </a:p>
          <a:p>
            <a:pPr lvl="1"/>
            <a:r>
              <a:rPr lang="nl-NL" dirty="0" smtClean="0"/>
              <a:t>IE10</a:t>
            </a:r>
            <a:r>
              <a:rPr lang="nl-NL" dirty="0"/>
              <a:t>, FF6, Chrome14, Safari6, Opera12.1,  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err="1" smtClean="0"/>
              <a:t>Chrome&amp;FF-for-Android</a:t>
            </a:r>
            <a:r>
              <a:rPr lang="nl-NL" dirty="0" smtClean="0"/>
              <a:t> 18</a:t>
            </a:r>
          </a:p>
          <a:p>
            <a:pPr lvl="1"/>
            <a:r>
              <a:rPr lang="en-US" i="1" dirty="0" err="1" smtClean="0"/>
              <a:t>Polyfills</a:t>
            </a:r>
            <a:r>
              <a:rPr lang="en-US" dirty="0" smtClean="0"/>
              <a:t>:</a:t>
            </a:r>
            <a:r>
              <a:rPr lang="nl-NL" dirty="0" smtClean="0"/>
              <a:t> </a:t>
            </a:r>
            <a:r>
              <a:rPr lang="nl-NL" dirty="0" err="1" smtClean="0"/>
              <a:t>Kaazing</a:t>
            </a:r>
            <a:r>
              <a:rPr lang="nl-NL" dirty="0" smtClean="0"/>
              <a:t> </a:t>
            </a:r>
            <a:r>
              <a:rPr lang="nl-NL" dirty="0" err="1"/>
              <a:t>WebSocket</a:t>
            </a:r>
            <a:r>
              <a:rPr lang="nl-NL" dirty="0"/>
              <a:t> </a:t>
            </a:r>
            <a:r>
              <a:rPr lang="nl-NL" dirty="0" smtClean="0"/>
              <a:t>Gateway, Socket.IO i.c.m. Node.js server side</a:t>
            </a:r>
          </a:p>
          <a:p>
            <a:endParaRPr lang="en-US" dirty="0"/>
          </a:p>
          <a:p>
            <a:r>
              <a:rPr lang="en-US" dirty="0"/>
              <a:t>Servers </a:t>
            </a:r>
            <a:r>
              <a:rPr lang="en-US" dirty="0" err="1"/>
              <a:t>o.a</a:t>
            </a:r>
            <a:r>
              <a:rPr lang="en-US" dirty="0"/>
              <a:t>.</a:t>
            </a:r>
          </a:p>
          <a:p>
            <a:pPr lvl="1"/>
            <a:r>
              <a:rPr lang="en-US" dirty="0" smtClean="0"/>
              <a:t>JEE7: GlassFish4, WildFly8, WebLogic12.2, WLP</a:t>
            </a:r>
          </a:p>
          <a:p>
            <a:pPr lvl="1"/>
            <a:r>
              <a:rPr lang="en-US" dirty="0" smtClean="0"/>
              <a:t>Servlet: Tomcat7 (</a:t>
            </a:r>
            <a:r>
              <a:rPr lang="en-US" dirty="0" err="1" smtClean="0"/>
              <a:t>beter</a:t>
            </a:r>
            <a:r>
              <a:rPr lang="en-US" dirty="0" smtClean="0"/>
              <a:t>: </a:t>
            </a:r>
            <a:r>
              <a:rPr lang="en-US" dirty="0"/>
              <a:t>8), </a:t>
            </a:r>
            <a:r>
              <a:rPr lang="en-US" dirty="0" smtClean="0"/>
              <a:t>Jetty9</a:t>
            </a:r>
          </a:p>
          <a:p>
            <a:pPr lvl="1"/>
            <a:r>
              <a:rPr lang="en-US" dirty="0" smtClean="0"/>
              <a:t>Non-Servlet: </a:t>
            </a:r>
            <a:r>
              <a:rPr lang="en-US" dirty="0" err="1" smtClean="0"/>
              <a:t>Netty</a:t>
            </a:r>
            <a:r>
              <a:rPr lang="en-US" dirty="0" smtClean="0"/>
              <a:t>, </a:t>
            </a:r>
            <a:r>
              <a:rPr lang="en-US" dirty="0" err="1" smtClean="0"/>
              <a:t>Vert.x</a:t>
            </a:r>
            <a:endParaRPr lang="en-US" dirty="0"/>
          </a:p>
          <a:p>
            <a:pPr lvl="1"/>
            <a:r>
              <a:rPr lang="en-US" dirty="0" smtClean="0"/>
              <a:t>Non-java: </a:t>
            </a:r>
            <a:r>
              <a:rPr lang="en-US" dirty="0" err="1"/>
              <a:t>ActiveMQ</a:t>
            </a:r>
            <a:r>
              <a:rPr lang="en-US" dirty="0"/>
              <a:t>, Apache-</a:t>
            </a:r>
            <a:r>
              <a:rPr lang="en-US" dirty="0" err="1"/>
              <a:t>websocket</a:t>
            </a:r>
            <a:r>
              <a:rPr lang="en-US" dirty="0"/>
              <a:t> (</a:t>
            </a:r>
            <a:r>
              <a:rPr lang="en-US" dirty="0" err="1"/>
              <a:t>httpd</a:t>
            </a:r>
            <a:r>
              <a:rPr lang="en-US" dirty="0"/>
              <a:t> module),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socket.io</a:t>
            </a:r>
            <a:r>
              <a:rPr lang="en-US" dirty="0" smtClean="0"/>
              <a:t> (Node.js)</a:t>
            </a:r>
            <a:endParaRPr lang="en-US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65</a:t>
            </a:fld>
            <a:endParaRPr lang="nl-NL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142" y="0"/>
            <a:ext cx="2173857" cy="1630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184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Problemen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Firewalls</a:t>
            </a:r>
          </a:p>
          <a:p>
            <a:r>
              <a:rPr lang="en-US" dirty="0" smtClean="0"/>
              <a:t>Proxies</a:t>
            </a:r>
          </a:p>
          <a:p>
            <a:pPr lvl="1"/>
            <a:r>
              <a:rPr lang="en-US" dirty="0" smtClean="0"/>
              <a:t>buffering of </a:t>
            </a:r>
            <a:r>
              <a:rPr lang="en-US" dirty="0" err="1" smtClean="0"/>
              <a:t>transparante</a:t>
            </a:r>
            <a:r>
              <a:rPr lang="en-US" dirty="0" smtClean="0"/>
              <a:t> proxy – </a:t>
            </a:r>
            <a:r>
              <a:rPr lang="en-US" dirty="0" err="1" smtClean="0"/>
              <a:t>beide</a:t>
            </a:r>
            <a:r>
              <a:rPr lang="en-US" dirty="0" smtClean="0"/>
              <a:t> </a:t>
            </a:r>
            <a:r>
              <a:rPr lang="en-US" dirty="0" err="1" smtClean="0"/>
              <a:t>problematisch</a:t>
            </a:r>
            <a:endParaRPr lang="en-US" dirty="0" smtClean="0"/>
          </a:p>
          <a:p>
            <a:pPr lvl="1"/>
            <a:r>
              <a:rPr lang="en-US" dirty="0" smtClean="0"/>
              <a:t>CONNECT/upgrade headers </a:t>
            </a:r>
            <a:r>
              <a:rPr lang="en-US" dirty="0" err="1" smtClean="0"/>
              <a:t>worden</a:t>
            </a:r>
            <a:r>
              <a:rPr lang="en-US" dirty="0" smtClean="0"/>
              <a:t> </a:t>
            </a:r>
            <a:r>
              <a:rPr lang="en-US" dirty="0" err="1" smtClean="0"/>
              <a:t>verwijderd</a:t>
            </a:r>
            <a:endParaRPr lang="en-US" dirty="0" smtClean="0"/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www.infoq.com/articles/Web-Sockets-Proxy-Servers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wss://</a:t>
            </a:r>
            <a:r>
              <a:rPr lang="en-US" dirty="0" smtClean="0"/>
              <a:t> </a:t>
            </a:r>
            <a:r>
              <a:rPr lang="en-US" dirty="0" err="1" smtClean="0"/>
              <a:t>voorkomt</a:t>
            </a:r>
            <a:r>
              <a:rPr lang="en-US" dirty="0" smtClean="0"/>
              <a:t> </a:t>
            </a:r>
            <a:r>
              <a:rPr lang="en-US" dirty="0" err="1" smtClean="0"/>
              <a:t>dit</a:t>
            </a:r>
            <a:r>
              <a:rPr lang="en-US" dirty="0" smtClean="0"/>
              <a:t>!</a:t>
            </a:r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66</a:t>
            </a:fld>
            <a:endParaRPr lang="nl-NL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342" y="3473932"/>
            <a:ext cx="4197803" cy="2795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144" y="1"/>
            <a:ext cx="3073855" cy="2058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01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</a:t>
            </a:r>
            <a:r>
              <a:rPr lang="en-US" dirty="0" err="1" smtClean="0"/>
              <a:t>Applicatieve</a:t>
            </a:r>
            <a:r>
              <a:rPr lang="en-US" dirty="0" smtClean="0"/>
              <a:t> </a:t>
            </a:r>
            <a:r>
              <a:rPr lang="en-US" dirty="0" err="1" smtClean="0"/>
              <a:t>protocollen</a:t>
            </a:r>
            <a:r>
              <a:rPr lang="en-US" dirty="0" smtClean="0"/>
              <a:t/>
            </a:r>
            <a:br>
              <a:rPr lang="en-US" dirty="0" smtClean="0"/>
            </a:b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JSON</a:t>
            </a:r>
            <a:endParaRPr lang="nl-NL" dirty="0" smtClean="0"/>
          </a:p>
          <a:p>
            <a:r>
              <a:rPr lang="nl-NL" dirty="0" smtClean="0"/>
              <a:t>Chat</a:t>
            </a:r>
            <a:r>
              <a:rPr lang="nl-NL" dirty="0"/>
              <a:t>:</a:t>
            </a:r>
          </a:p>
          <a:p>
            <a:pPr lvl="1"/>
            <a:r>
              <a:rPr lang="nl-NL" dirty="0" smtClean="0">
                <a:hlinkClick r:id="rId2"/>
              </a:rPr>
              <a:t>XMPP</a:t>
            </a:r>
            <a:r>
              <a:rPr lang="nl-NL" dirty="0" smtClean="0"/>
              <a:t>: </a:t>
            </a:r>
            <a:r>
              <a:rPr lang="nl-NL" dirty="0" err="1" smtClean="0"/>
              <a:t>Extensible</a:t>
            </a:r>
            <a:r>
              <a:rPr lang="nl-NL" dirty="0" smtClean="0"/>
              <a:t> </a:t>
            </a:r>
            <a:r>
              <a:rPr lang="nl-NL" dirty="0"/>
              <a:t>Messaging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Presence</a:t>
            </a:r>
            <a:r>
              <a:rPr lang="nl-NL" dirty="0"/>
              <a:t> Protocol </a:t>
            </a:r>
            <a:endParaRPr lang="nl-NL" dirty="0" smtClean="0"/>
          </a:p>
          <a:p>
            <a:pPr lvl="1"/>
            <a:r>
              <a:rPr lang="nl-NL" dirty="0" smtClean="0">
                <a:hlinkClick r:id="rId3"/>
              </a:rPr>
              <a:t>STOMP</a:t>
            </a:r>
            <a:r>
              <a:rPr lang="nl-NL" dirty="0"/>
              <a:t>: </a:t>
            </a:r>
            <a:r>
              <a:rPr lang="nl-NL" dirty="0" err="1"/>
              <a:t>Streaming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Oriented</a:t>
            </a:r>
            <a:r>
              <a:rPr lang="nl-NL" dirty="0"/>
              <a:t> Messaging </a:t>
            </a:r>
            <a:r>
              <a:rPr lang="nl-NL" dirty="0" smtClean="0"/>
              <a:t>Protocol</a:t>
            </a:r>
            <a:endParaRPr lang="nl-NL" dirty="0"/>
          </a:p>
          <a:p>
            <a:r>
              <a:rPr lang="en-US" dirty="0"/>
              <a:t>AMQP: Advanced Message Queuing </a:t>
            </a:r>
            <a:r>
              <a:rPr lang="en-US" dirty="0" smtClean="0"/>
              <a:t>Protocol</a:t>
            </a:r>
          </a:p>
          <a:p>
            <a:r>
              <a:rPr lang="nl-NL" dirty="0" smtClean="0"/>
              <a:t>RFB </a:t>
            </a:r>
            <a:r>
              <a:rPr lang="nl-NL" dirty="0"/>
              <a:t>(Remote </a:t>
            </a:r>
            <a:r>
              <a:rPr lang="nl-NL" dirty="0" smtClean="0"/>
              <a:t>Frame Buffer</a:t>
            </a:r>
            <a:r>
              <a:rPr lang="nl-NL" dirty="0"/>
              <a:t>) &amp; VNC (Virtual Network Computing)</a:t>
            </a:r>
            <a:endParaRPr lang="nl-NL" dirty="0" smtClean="0"/>
          </a:p>
          <a:p>
            <a:endParaRPr lang="en-US" dirty="0" smtClean="0"/>
          </a:p>
          <a:p>
            <a:r>
              <a:rPr lang="nl-NL" dirty="0" smtClean="0"/>
              <a:t>IANA </a:t>
            </a:r>
            <a:r>
              <a:rPr lang="nl-NL" dirty="0" err="1" smtClean="0"/>
              <a:t>websocket</a:t>
            </a:r>
            <a:r>
              <a:rPr lang="nl-NL" dirty="0" smtClean="0"/>
              <a:t> </a:t>
            </a:r>
            <a:r>
              <a:rPr lang="nl-NL" dirty="0" err="1" smtClean="0"/>
              <a:t>subprotocols</a:t>
            </a:r>
            <a:r>
              <a:rPr lang="nl-NL" dirty="0" smtClean="0"/>
              <a:t>: </a:t>
            </a:r>
          </a:p>
          <a:p>
            <a:pPr lvl="1"/>
            <a:r>
              <a:rPr lang="nl-NL" dirty="0" err="1" smtClean="0"/>
              <a:t>message</a:t>
            </a:r>
            <a:r>
              <a:rPr lang="nl-NL" dirty="0" smtClean="0"/>
              <a:t> broker: JMS/MQ infrastructuur doortrekken naar de </a:t>
            </a:r>
            <a:r>
              <a:rPr lang="nl-NL" dirty="0" err="1" smtClean="0"/>
              <a:t>client</a:t>
            </a:r>
            <a:r>
              <a:rPr lang="nl-NL" dirty="0" smtClean="0"/>
              <a:t>!</a:t>
            </a:r>
          </a:p>
          <a:p>
            <a:pPr lvl="1"/>
            <a:r>
              <a:rPr lang="nl-NL" dirty="0" smtClean="0"/>
              <a:t>SOAP</a:t>
            </a:r>
          </a:p>
          <a:p>
            <a:pPr lvl="1"/>
            <a:r>
              <a:rPr lang="nl-NL" dirty="0" smtClean="0"/>
              <a:t>WAMP: </a:t>
            </a:r>
            <a:r>
              <a:rPr lang="nl-NL" dirty="0" err="1" smtClean="0"/>
              <a:t>WebSocket</a:t>
            </a:r>
            <a:r>
              <a:rPr lang="nl-NL" dirty="0" smtClean="0"/>
              <a:t> </a:t>
            </a:r>
            <a:r>
              <a:rPr lang="nl-NL" dirty="0"/>
              <a:t>Application Message </a:t>
            </a:r>
            <a:r>
              <a:rPr lang="nl-NL" dirty="0" smtClean="0"/>
              <a:t>Protocol, </a:t>
            </a:r>
            <a:r>
              <a:rPr lang="nl-NL" dirty="0" err="1"/>
              <a:t>RPC&amp;PubSub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67</a:t>
            </a:fld>
            <a:endParaRPr lang="nl-NL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1"/>
            <a:ext cx="40005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741872" cy="89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53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Deployment</a:t>
            </a:r>
            <a:br>
              <a:rPr lang="en-US" dirty="0" smtClean="0"/>
            </a:b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68</a:t>
            </a:fld>
            <a:endParaRPr lang="nl-NL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169" y="1970588"/>
            <a:ext cx="4462088" cy="3286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334963" y="1204686"/>
            <a:ext cx="8417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/>
                </a:solidFill>
              </a:rPr>
              <a:t>Aparte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</a:rPr>
              <a:t>WebSocket</a:t>
            </a:r>
            <a:r>
              <a:rPr lang="en-US" sz="1600" dirty="0" smtClean="0">
                <a:solidFill>
                  <a:schemeClr val="tx1"/>
                </a:solidFill>
              </a:rPr>
              <a:t>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/>
                </a:solidFill>
              </a:rPr>
              <a:t>Evt</a:t>
            </a:r>
            <a:r>
              <a:rPr lang="en-US" sz="1600" dirty="0" smtClean="0">
                <a:solidFill>
                  <a:schemeClr val="tx1"/>
                </a:solidFill>
              </a:rPr>
              <a:t>. </a:t>
            </a:r>
            <a:r>
              <a:rPr lang="en-US" sz="1600" smtClean="0">
                <a:solidFill>
                  <a:schemeClr val="tx1"/>
                </a:solidFill>
              </a:rPr>
              <a:t>gekoppeld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</a:rPr>
              <a:t>aan</a:t>
            </a:r>
            <a:r>
              <a:rPr lang="en-US" sz="1600" dirty="0" smtClean="0">
                <a:solidFill>
                  <a:schemeClr val="tx1"/>
                </a:solidFill>
              </a:rPr>
              <a:t> messaging </a:t>
            </a:r>
            <a:r>
              <a:rPr lang="en-US" sz="1600" dirty="0" err="1" smtClean="0">
                <a:solidFill>
                  <a:schemeClr val="tx1"/>
                </a:solidFill>
              </a:rPr>
              <a:t>infrastructuur</a:t>
            </a:r>
            <a:endParaRPr lang="nl-NL" sz="1600" dirty="0" err="1" smtClean="0">
              <a:solidFill>
                <a:schemeClr val="tx1"/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741872" cy="89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88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Performance</a:t>
            </a:r>
            <a:br>
              <a:rPr lang="en-US" dirty="0" smtClean="0"/>
            </a:b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Schaalbaarheid &amp; clustering: </a:t>
            </a:r>
            <a:endParaRPr lang="nl-NL" dirty="0" smtClean="0"/>
          </a:p>
          <a:p>
            <a:pPr lvl="1"/>
            <a:r>
              <a:rPr lang="nl-NL" dirty="0" err="1" smtClean="0"/>
              <a:t>stateful</a:t>
            </a:r>
            <a:r>
              <a:rPr lang="nl-NL" dirty="0"/>
              <a:t>? hoeft niet, maar wel </a:t>
            </a:r>
            <a:r>
              <a:rPr lang="nl-NL" dirty="0" smtClean="0"/>
              <a:t>ingewikkeld</a:t>
            </a:r>
          </a:p>
          <a:p>
            <a:pPr lvl="1"/>
            <a:endParaRPr lang="nl-NL" dirty="0"/>
          </a:p>
          <a:p>
            <a:r>
              <a:rPr lang="nl-NL" dirty="0" smtClean="0"/>
              <a:t>Performance effecten:</a:t>
            </a:r>
            <a:endParaRPr lang="nl-NL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 smtClean="0"/>
              <a:t>- </a:t>
            </a:r>
            <a:r>
              <a:rPr lang="nl-NL" dirty="0"/>
              <a:t>server: </a:t>
            </a:r>
            <a:r>
              <a:rPr lang="nl-NL" dirty="0" err="1"/>
              <a:t>chattiness</a:t>
            </a:r>
            <a:r>
              <a:rPr lang="nl-NL" dirty="0"/>
              <a:t> (veel kleine berichten)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 smtClean="0"/>
              <a:t>- </a:t>
            </a:r>
            <a:r>
              <a:rPr lang="nl-NL" dirty="0"/>
              <a:t>server: meer open TCP </a:t>
            </a:r>
            <a:r>
              <a:rPr lang="nl-NL" dirty="0" smtClean="0"/>
              <a:t>sockets</a:t>
            </a:r>
            <a:br>
              <a:rPr lang="nl-NL" dirty="0" smtClean="0"/>
            </a:br>
            <a:endParaRPr lang="nl-NL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 smtClean="0"/>
              <a:t>+ </a:t>
            </a:r>
            <a:r>
              <a:rPr lang="nl-NL" dirty="0"/>
              <a:t>server: minder actieve </a:t>
            </a:r>
            <a:r>
              <a:rPr lang="nl-NL" dirty="0" err="1"/>
              <a:t>threads</a:t>
            </a:r>
            <a:endParaRPr lang="nl-NL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 smtClean="0"/>
              <a:t>+ </a:t>
            </a:r>
            <a:r>
              <a:rPr lang="nl-NL" dirty="0"/>
              <a:t>server: alleen </a:t>
            </a:r>
            <a:r>
              <a:rPr lang="nl-NL" i="1" dirty="0" smtClean="0"/>
              <a:t>data</a:t>
            </a:r>
            <a:r>
              <a:rPr lang="nl-NL" dirty="0" smtClean="0"/>
              <a:t> over </a:t>
            </a:r>
            <a:r>
              <a:rPr lang="nl-NL" dirty="0"/>
              <a:t>de lijn; promoot </a:t>
            </a:r>
            <a:r>
              <a:rPr lang="nl-NL" dirty="0" err="1"/>
              <a:t>rendering</a:t>
            </a:r>
            <a:r>
              <a:rPr lang="nl-NL" dirty="0"/>
              <a:t> op </a:t>
            </a:r>
            <a:r>
              <a:rPr lang="nl-NL" dirty="0" err="1"/>
              <a:t>client</a:t>
            </a:r>
            <a:r>
              <a:rPr lang="nl-NL" dirty="0"/>
              <a:t>, dus veel minder HTML pages/</a:t>
            </a:r>
            <a:r>
              <a:rPr lang="nl-NL" dirty="0" err="1"/>
              <a:t>fragments</a:t>
            </a:r>
            <a:endParaRPr lang="nl-NL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 smtClean="0"/>
              <a:t>+ </a:t>
            </a:r>
            <a:r>
              <a:rPr lang="nl-NL" dirty="0"/>
              <a:t>server: geen HTTP header overhead </a:t>
            </a:r>
            <a:r>
              <a:rPr lang="nl-NL" dirty="0" smtClean="0"/>
              <a:t>meer</a:t>
            </a:r>
            <a:br>
              <a:rPr lang="nl-NL" dirty="0" smtClean="0"/>
            </a:br>
            <a:endParaRPr lang="nl-NL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 smtClean="0"/>
              <a:t>+ </a:t>
            </a:r>
            <a:r>
              <a:rPr lang="nl-NL" dirty="0" err="1"/>
              <a:t>client</a:t>
            </a:r>
            <a:r>
              <a:rPr lang="nl-NL" dirty="0"/>
              <a:t>: lagere </a:t>
            </a:r>
            <a:r>
              <a:rPr lang="nl-NL" dirty="0" err="1"/>
              <a:t>latency</a:t>
            </a:r>
            <a:endParaRPr lang="nl-NL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nl-NL" dirty="0" smtClean="0"/>
              <a:t>+ </a:t>
            </a:r>
            <a:r>
              <a:rPr lang="nl-NL" dirty="0" err="1"/>
              <a:t>client</a:t>
            </a:r>
            <a:r>
              <a:rPr lang="nl-NL" dirty="0"/>
              <a:t>: updates (bijna) meteen als de server ze heeft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69</a:t>
            </a:fld>
            <a:endParaRPr lang="nl-NL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128" y="1114815"/>
            <a:ext cx="3066370" cy="2300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741872" cy="89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3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Verwachtingen</a:t>
            </a:r>
            <a:r>
              <a:rPr lang="en-US" dirty="0" smtClean="0"/>
              <a:t> &amp; </a:t>
            </a:r>
            <a:r>
              <a:rPr lang="en-US" dirty="0" err="1" smtClean="0"/>
              <a:t>ervaringen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… </a:t>
            </a:r>
            <a:r>
              <a:rPr lang="en-US" dirty="0" err="1" smtClean="0"/>
              <a:t>waar</a:t>
            </a:r>
            <a:r>
              <a:rPr lang="en-US" dirty="0" smtClean="0"/>
              <a:t> </a:t>
            </a:r>
            <a:r>
              <a:rPr lang="en-US" dirty="0" err="1" smtClean="0"/>
              <a:t>denk</a:t>
            </a:r>
            <a:r>
              <a:rPr lang="en-US" dirty="0" smtClean="0"/>
              <a:t> je </a:t>
            </a:r>
            <a:r>
              <a:rPr lang="en-US" dirty="0" err="1" smtClean="0"/>
              <a:t>aan</a:t>
            </a:r>
            <a:r>
              <a:rPr lang="en-US" dirty="0" smtClean="0"/>
              <a:t> </a:t>
            </a:r>
            <a:r>
              <a:rPr lang="en-US" dirty="0" err="1" smtClean="0"/>
              <a:t>bij</a:t>
            </a:r>
            <a:r>
              <a:rPr lang="en-US" dirty="0" smtClean="0"/>
              <a:t> </a:t>
            </a:r>
            <a:r>
              <a:rPr lang="en-US" dirty="0"/>
              <a:t>HTML5, </a:t>
            </a:r>
            <a:r>
              <a:rPr lang="en-US" dirty="0" err="1" smtClean="0"/>
              <a:t>WebSockets</a:t>
            </a:r>
            <a:r>
              <a:rPr lang="en-US" dirty="0" smtClean="0"/>
              <a:t> &amp; </a:t>
            </a:r>
            <a:r>
              <a:rPr lang="en-US" dirty="0"/>
              <a:t>server </a:t>
            </a:r>
            <a:r>
              <a:rPr lang="en-US" dirty="0" smtClean="0"/>
              <a:t>push</a:t>
            </a:r>
          </a:p>
          <a:p>
            <a:endParaRPr lang="en-US" dirty="0" smtClean="0"/>
          </a:p>
          <a:p>
            <a:r>
              <a:rPr lang="en-US" dirty="0" err="1" smtClean="0"/>
              <a:t>Wat</a:t>
            </a:r>
            <a:r>
              <a:rPr lang="en-US" dirty="0" smtClean="0"/>
              <a:t> </a:t>
            </a:r>
            <a:r>
              <a:rPr lang="en-US" dirty="0" err="1" smtClean="0"/>
              <a:t>weet</a:t>
            </a:r>
            <a:r>
              <a:rPr lang="en-US" dirty="0" smtClean="0"/>
              <a:t> je </a:t>
            </a:r>
            <a:r>
              <a:rPr lang="en-US" dirty="0" err="1" smtClean="0"/>
              <a:t>er</a:t>
            </a:r>
            <a:r>
              <a:rPr lang="en-US" dirty="0" smtClean="0"/>
              <a:t> al van?</a:t>
            </a:r>
          </a:p>
          <a:p>
            <a:r>
              <a:rPr lang="en-US" dirty="0" err="1" smtClean="0"/>
              <a:t>Heb</a:t>
            </a:r>
            <a:r>
              <a:rPr lang="en-US" dirty="0" smtClean="0"/>
              <a:t> je </a:t>
            </a:r>
            <a:r>
              <a:rPr lang="en-US" dirty="0" err="1" smtClean="0"/>
              <a:t>er</a:t>
            </a:r>
            <a:r>
              <a:rPr lang="en-US" dirty="0" smtClean="0"/>
              <a:t> al </a:t>
            </a:r>
            <a:r>
              <a:rPr lang="en-US" dirty="0" err="1" smtClean="0"/>
              <a:t>mee</a:t>
            </a:r>
            <a:r>
              <a:rPr lang="en-US" dirty="0" smtClean="0"/>
              <a:t> </a:t>
            </a:r>
            <a:r>
              <a:rPr lang="en-US" dirty="0" err="1" smtClean="0"/>
              <a:t>geknutseld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r>
              <a:rPr lang="en-US" dirty="0" err="1" smtClean="0"/>
              <a:t>Wat</a:t>
            </a:r>
            <a:r>
              <a:rPr lang="en-US" dirty="0" smtClean="0"/>
              <a:t> </a:t>
            </a:r>
            <a:r>
              <a:rPr lang="en-US" dirty="0" err="1" smtClean="0"/>
              <a:t>wil</a:t>
            </a:r>
            <a:r>
              <a:rPr lang="en-US" dirty="0" smtClean="0"/>
              <a:t> je </a:t>
            </a:r>
            <a:r>
              <a:rPr lang="en-US" dirty="0" err="1" smtClean="0"/>
              <a:t>meenemen</a:t>
            </a:r>
            <a:r>
              <a:rPr lang="en-US" dirty="0" smtClean="0"/>
              <a:t>?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7</a:t>
            </a:fld>
            <a:endParaRPr lang="nl-NL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0" y="1"/>
            <a:ext cx="2794000" cy="2097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495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</a:t>
            </a:r>
            <a:r>
              <a:rPr lang="en-US" dirty="0" err="1" smtClean="0"/>
              <a:t>Authenticatie</a:t>
            </a:r>
            <a:r>
              <a:rPr lang="en-US" dirty="0" smtClean="0"/>
              <a:t> &amp; </a:t>
            </a:r>
            <a:r>
              <a:rPr lang="en-US" dirty="0" err="1" smtClean="0"/>
              <a:t>sessies</a:t>
            </a:r>
            <a:r>
              <a:rPr lang="en-US" dirty="0" smtClean="0"/>
              <a:t/>
            </a:r>
            <a:br>
              <a:rPr lang="en-US" dirty="0" smtClean="0"/>
            </a:b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Idee</a:t>
            </a:r>
            <a:r>
              <a:rPr lang="en-US" dirty="0" smtClean="0"/>
              <a:t>:</a:t>
            </a:r>
            <a:endParaRPr lang="nl-NL" dirty="0" smtClean="0"/>
          </a:p>
          <a:p>
            <a:pPr lvl="1"/>
            <a:r>
              <a:rPr lang="nl-NL" dirty="0" err="1" smtClean="0"/>
              <a:t>authenticeren</a:t>
            </a:r>
            <a:r>
              <a:rPr lang="nl-NL" dirty="0" smtClean="0"/>
              <a:t> via HTML form</a:t>
            </a:r>
          </a:p>
          <a:p>
            <a:pPr lvl="1"/>
            <a:r>
              <a:rPr lang="en-US" dirty="0" err="1" smtClean="0"/>
              <a:t>Auth</a:t>
            </a:r>
            <a:r>
              <a:rPr lang="en-US" dirty="0"/>
              <a:t> </a:t>
            </a:r>
            <a:r>
              <a:rPr lang="en-US" dirty="0" smtClean="0"/>
              <a:t>cookie content </a:t>
            </a:r>
            <a:r>
              <a:rPr lang="en-US" dirty="0" err="1" smtClean="0"/>
              <a:t>doorgeven</a:t>
            </a:r>
            <a:r>
              <a:rPr lang="en-US" dirty="0" smtClean="0"/>
              <a:t> via custom JSON </a:t>
            </a:r>
            <a:r>
              <a:rPr lang="en-US" dirty="0" err="1" smtClean="0"/>
              <a:t>bericht</a:t>
            </a:r>
            <a:r>
              <a:rPr lang="en-US" dirty="0" smtClean="0"/>
              <a:t> over </a:t>
            </a:r>
            <a:r>
              <a:rPr lang="en-US" dirty="0" err="1" smtClean="0"/>
              <a:t>wss</a:t>
            </a:r>
            <a:endParaRPr lang="en-US" dirty="0" smtClean="0"/>
          </a:p>
          <a:p>
            <a:pPr lvl="1"/>
            <a:r>
              <a:rPr lang="en-US" dirty="0" smtClean="0"/>
              <a:t>Server </a:t>
            </a:r>
            <a:r>
              <a:rPr lang="en-US" dirty="0" err="1" smtClean="0"/>
              <a:t>checkt</a:t>
            </a:r>
            <a:r>
              <a:rPr lang="en-US" dirty="0" smtClean="0"/>
              <a:t> </a:t>
            </a:r>
            <a:r>
              <a:rPr lang="en-US" dirty="0" err="1" smtClean="0"/>
              <a:t>deze</a:t>
            </a:r>
            <a:endParaRPr lang="en-US" dirty="0" smtClean="0"/>
          </a:p>
          <a:p>
            <a:pPr lvl="1"/>
            <a:r>
              <a:rPr lang="en-US" dirty="0" smtClean="0"/>
              <a:t>Server </a:t>
            </a:r>
            <a:r>
              <a:rPr lang="en-US" dirty="0" err="1" smtClean="0"/>
              <a:t>geeft</a:t>
            </a:r>
            <a:r>
              <a:rPr lang="en-US" dirty="0" smtClean="0"/>
              <a:t> </a:t>
            </a:r>
            <a:r>
              <a:rPr lang="en-US" dirty="0" err="1" smtClean="0"/>
              <a:t>sessie</a:t>
            </a:r>
            <a:r>
              <a:rPr lang="en-US" dirty="0" smtClean="0"/>
              <a:t> id </a:t>
            </a:r>
            <a:r>
              <a:rPr lang="en-US" dirty="0" err="1" smtClean="0"/>
              <a:t>terug</a:t>
            </a:r>
            <a:endParaRPr lang="en-US" dirty="0" smtClean="0"/>
          </a:p>
          <a:p>
            <a:pPr lvl="1"/>
            <a:r>
              <a:rPr lang="en-US" dirty="0" smtClean="0"/>
              <a:t>Client </a:t>
            </a:r>
            <a:r>
              <a:rPr lang="en-US" dirty="0" err="1" smtClean="0"/>
              <a:t>onthoudt</a:t>
            </a:r>
            <a:r>
              <a:rPr lang="en-US" dirty="0" smtClean="0"/>
              <a:t> </a:t>
            </a:r>
            <a:r>
              <a:rPr lang="en-US" dirty="0" err="1" smtClean="0"/>
              <a:t>deze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</a:t>
            </a:r>
            <a:r>
              <a:rPr lang="en-US" dirty="0" err="1" smtClean="0"/>
              <a:t>evt</a:t>
            </a:r>
            <a:r>
              <a:rPr lang="en-US" dirty="0" smtClean="0"/>
              <a:t>. reconnect</a:t>
            </a:r>
            <a:endParaRPr lang="nl-NL" dirty="0" smtClean="0"/>
          </a:p>
          <a:p>
            <a:pPr lvl="1"/>
            <a:endParaRPr lang="nl-NL" dirty="0" smtClean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70</a:t>
            </a:fld>
            <a:endParaRPr lang="nl-NL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741872" cy="890246"/>
          </a:xfrm>
          <a:prstGeom prst="rect">
            <a:avLst/>
          </a:prstGeom>
        </p:spPr>
      </p:pic>
      <p:pic>
        <p:nvPicPr>
          <p:cNvPr id="15362" name="Picture 2" descr="http://www7.pcmag.com/media/images/352627-what-you-need-to-know-about-two-factor-authentication.jpg?thumb=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932" y="52388"/>
            <a:ext cx="2095068" cy="209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63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Evaluatie</a:t>
            </a:r>
            <a:r>
              <a:rPr lang="en-US" dirty="0" smtClean="0"/>
              <a:t> </a:t>
            </a:r>
            <a:r>
              <a:rPr lang="en-US" dirty="0" err="1" smtClean="0"/>
              <a:t>leerdoelen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963" y="2400585"/>
            <a:ext cx="8572500" cy="1904715"/>
          </a:xfrm>
          <a:ln w="63500">
            <a:solidFill>
              <a:schemeClr val="tx1"/>
            </a:solidFill>
          </a:ln>
        </p:spPr>
        <p:txBody>
          <a:bodyPr/>
          <a:lstStyle/>
          <a:p>
            <a:endParaRPr lang="nl-NL" dirty="0" smtClean="0"/>
          </a:p>
          <a:p>
            <a:r>
              <a:rPr lang="nl-NL" dirty="0" smtClean="0"/>
              <a:t>Inzicht </a:t>
            </a:r>
            <a:r>
              <a:rPr lang="nl-NL" dirty="0"/>
              <a:t>in </a:t>
            </a:r>
            <a:r>
              <a:rPr lang="nl-NL" dirty="0" err="1"/>
              <a:t>websocket</a:t>
            </a:r>
            <a:r>
              <a:rPr lang="nl-NL" dirty="0"/>
              <a:t> ondersteuning door browsers &amp; servers</a:t>
            </a:r>
          </a:p>
          <a:p>
            <a:r>
              <a:rPr lang="en-US" dirty="0" err="1" smtClean="0"/>
              <a:t>Kennis</a:t>
            </a:r>
            <a:r>
              <a:rPr lang="en-US" dirty="0" smtClean="0"/>
              <a:t> van </a:t>
            </a:r>
            <a:r>
              <a:rPr lang="en-US" dirty="0" err="1" smtClean="0"/>
              <a:t>websocket</a:t>
            </a:r>
            <a:r>
              <a:rPr lang="en-US" dirty="0" smtClean="0"/>
              <a:t> </a:t>
            </a:r>
            <a:r>
              <a:rPr lang="en-US" dirty="0" err="1" smtClean="0"/>
              <a:t>subprotocollen</a:t>
            </a:r>
            <a:endParaRPr lang="nl-NL" dirty="0" smtClean="0"/>
          </a:p>
          <a:p>
            <a:r>
              <a:rPr lang="nl-NL" dirty="0" smtClean="0"/>
              <a:t>Firewall </a:t>
            </a:r>
            <a:r>
              <a:rPr lang="nl-NL" dirty="0"/>
              <a:t>&amp; proxy problemen onderkennen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71</a:t>
            </a:fld>
            <a:endParaRPr lang="nl-NL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256" y="0"/>
            <a:ext cx="1483743" cy="1528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268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Evaluatie</a:t>
            </a:r>
            <a:r>
              <a:rPr lang="en-US" dirty="0" smtClean="0"/>
              <a:t> </a:t>
            </a:r>
            <a:r>
              <a:rPr lang="en-US" dirty="0" err="1" smtClean="0"/>
              <a:t>leerdoelen</a:t>
            </a:r>
            <a:r>
              <a:rPr lang="en-US" dirty="0" smtClean="0"/>
              <a:t> - quiz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963" y="1573459"/>
            <a:ext cx="8572500" cy="4388837"/>
          </a:xfrm>
          <a:ln w="63500">
            <a:solidFill>
              <a:schemeClr val="tx1"/>
            </a:solidFill>
          </a:ln>
        </p:spPr>
        <p:txBody>
          <a:bodyPr/>
          <a:lstStyle/>
          <a:p>
            <a:pPr marL="342900" indent="-342900">
              <a:buFont typeface="+mj-lt"/>
              <a:buAutoNum type="alphaUcPeriod"/>
            </a:pPr>
            <a:r>
              <a:rPr lang="en-US" dirty="0" err="1" smtClean="0"/>
              <a:t>Noem</a:t>
            </a:r>
            <a:r>
              <a:rPr lang="en-US" dirty="0" smtClean="0"/>
              <a:t> </a:t>
            </a:r>
            <a:r>
              <a:rPr lang="en-US" dirty="0" err="1" smtClean="0"/>
              <a:t>enkele</a:t>
            </a:r>
            <a:r>
              <a:rPr lang="en-US" dirty="0" smtClean="0"/>
              <a:t> </a:t>
            </a:r>
            <a:r>
              <a:rPr lang="en-US" dirty="0" err="1" smtClean="0"/>
              <a:t>subprotocollen</a:t>
            </a:r>
            <a:r>
              <a:rPr lang="en-US" dirty="0" smtClean="0"/>
              <a:t> die over </a:t>
            </a:r>
            <a:r>
              <a:rPr lang="en-US" dirty="0" err="1" smtClean="0"/>
              <a:t>websockets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sturen</a:t>
            </a:r>
            <a:r>
              <a:rPr lang="en-US" dirty="0" smtClean="0"/>
              <a:t> </a:t>
            </a:r>
            <a:r>
              <a:rPr lang="en-US" dirty="0" err="1" smtClean="0"/>
              <a:t>zijn</a:t>
            </a:r>
            <a:endParaRPr lang="en-US" dirty="0" smtClean="0"/>
          </a:p>
          <a:p>
            <a:pPr marL="342900" indent="-342900">
              <a:buFont typeface="+mj-lt"/>
              <a:buAutoNum type="alphaUcPeriod"/>
            </a:pPr>
            <a:r>
              <a:rPr lang="en-US" dirty="0" err="1" smtClean="0"/>
              <a:t>Noem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server die het </a:t>
            </a:r>
            <a:r>
              <a:rPr lang="en-US" dirty="0" err="1" smtClean="0"/>
              <a:t>websocket</a:t>
            </a:r>
            <a:r>
              <a:rPr lang="en-US" dirty="0" smtClean="0"/>
              <a:t> protocol </a:t>
            </a:r>
            <a:r>
              <a:rPr lang="en-US" dirty="0" err="1" smtClean="0"/>
              <a:t>ondersteunt</a:t>
            </a:r>
            <a:endParaRPr lang="en-US" dirty="0" smtClean="0"/>
          </a:p>
          <a:p>
            <a:pPr marL="342900" indent="-342900">
              <a:buFont typeface="+mj-lt"/>
              <a:buAutoNum type="alphaUcPeriod"/>
            </a:pPr>
            <a:r>
              <a:rPr lang="en-US" dirty="0" smtClean="0"/>
              <a:t>Hoe </a:t>
            </a:r>
            <a:r>
              <a:rPr lang="en-US" dirty="0" err="1" smtClean="0"/>
              <a:t>omzeil</a:t>
            </a:r>
            <a:r>
              <a:rPr lang="en-US" dirty="0" smtClean="0"/>
              <a:t> je het </a:t>
            </a:r>
            <a:r>
              <a:rPr lang="en-US" dirty="0" err="1" smtClean="0"/>
              <a:t>eenvoudigst</a:t>
            </a:r>
            <a:r>
              <a:rPr lang="en-US" dirty="0" smtClean="0"/>
              <a:t> proxy- en firewalling </a:t>
            </a:r>
            <a:r>
              <a:rPr lang="en-US" dirty="0" err="1" smtClean="0"/>
              <a:t>problemen</a:t>
            </a:r>
            <a:r>
              <a:rPr lang="en-US" dirty="0" smtClean="0"/>
              <a:t> met </a:t>
            </a:r>
            <a:r>
              <a:rPr lang="en-US" dirty="0" err="1" smtClean="0"/>
              <a:t>websockets</a:t>
            </a:r>
            <a:r>
              <a:rPr lang="en-US" dirty="0" smtClean="0"/>
              <a:t>?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72</a:t>
            </a:fld>
            <a:endParaRPr lang="nl-NL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256" y="0"/>
            <a:ext cx="1483743" cy="1528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654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the …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73</a:t>
            </a:fld>
            <a:endParaRPr lang="nl-NL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143" y="2879441"/>
            <a:ext cx="1685714" cy="1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5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4543425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HTML5 </a:t>
            </a:r>
            <a:r>
              <a:rPr lang="en-US" dirty="0" err="1" smtClean="0"/>
              <a:t>WebRTC</a:t>
            </a:r>
            <a:endParaRPr lang="nl-NL" dirty="0"/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Let’s </a:t>
            </a:r>
            <a:r>
              <a:rPr lang="en-US" dirty="0" err="1" smtClean="0"/>
              <a:t>videochat</a:t>
            </a:r>
            <a:r>
              <a:rPr lang="en-US" dirty="0" smtClean="0"/>
              <a:t>!</a:t>
            </a:r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741872" cy="89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03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Leerdoelen</a:t>
            </a:r>
            <a:r>
              <a:rPr lang="en-US" dirty="0" smtClean="0"/>
              <a:t> </a:t>
            </a:r>
            <a:r>
              <a:rPr lang="en-US" dirty="0" err="1" smtClean="0"/>
              <a:t>WebRTC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75</a:t>
            </a:fld>
            <a:endParaRPr lang="nl-NL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1" r="17266"/>
          <a:stretch/>
        </p:blipFill>
        <p:spPr bwMode="auto">
          <a:xfrm>
            <a:off x="7395533" y="-17253"/>
            <a:ext cx="1725283" cy="159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jdelijke aanduiding voor inhoud 2"/>
          <p:cNvSpPr>
            <a:spLocks noGrp="1"/>
          </p:cNvSpPr>
          <p:nvPr>
            <p:ph idx="1"/>
          </p:nvPr>
        </p:nvSpPr>
        <p:spPr>
          <a:xfrm>
            <a:off x="334963" y="1822182"/>
            <a:ext cx="8572500" cy="2818830"/>
          </a:xfrm>
          <a:ln w="63500">
            <a:solidFill>
              <a:schemeClr val="tx1"/>
            </a:solidFill>
          </a:ln>
        </p:spPr>
        <p:txBody>
          <a:bodyPr/>
          <a:lstStyle/>
          <a:p>
            <a:r>
              <a:rPr lang="nl-NL" dirty="0"/>
              <a:t>toepassingsgebieden van </a:t>
            </a:r>
            <a:r>
              <a:rPr lang="nl-NL" dirty="0" err="1"/>
              <a:t>webrtc</a:t>
            </a:r>
            <a:r>
              <a:rPr lang="nl-NL" dirty="0"/>
              <a:t> kunnen noemen</a:t>
            </a:r>
          </a:p>
          <a:p>
            <a:r>
              <a:rPr lang="nl-NL" dirty="0"/>
              <a:t>ondersteunde media en </a:t>
            </a:r>
            <a:r>
              <a:rPr lang="nl-NL" dirty="0" err="1"/>
              <a:t>codecs</a:t>
            </a:r>
            <a:r>
              <a:rPr lang="nl-NL" dirty="0"/>
              <a:t> kennen</a:t>
            </a:r>
          </a:p>
          <a:p>
            <a:r>
              <a:rPr lang="nl-NL" dirty="0"/>
              <a:t>bekend zijn met beperkingen van en toekomstplannen voor </a:t>
            </a:r>
            <a:r>
              <a:rPr lang="nl-NL" dirty="0" err="1"/>
              <a:t>webrtc</a:t>
            </a:r>
            <a:endParaRPr lang="nl-NL" dirty="0"/>
          </a:p>
          <a:p>
            <a:r>
              <a:rPr lang="nl-NL" dirty="0"/>
              <a:t>inzicht in </a:t>
            </a:r>
            <a:r>
              <a:rPr lang="nl-NL" dirty="0" err="1"/>
              <a:t>webrtc</a:t>
            </a:r>
            <a:r>
              <a:rPr lang="nl-NL" dirty="0"/>
              <a:t>-ondersteuning door browsers &amp; servers</a:t>
            </a:r>
          </a:p>
          <a:p>
            <a:r>
              <a:rPr lang="nl-NL" dirty="0"/>
              <a:t>basiskennis van </a:t>
            </a:r>
            <a:r>
              <a:rPr lang="nl-NL" dirty="0" err="1"/>
              <a:t>webrtc</a:t>
            </a:r>
            <a:r>
              <a:rPr lang="nl-NL" dirty="0"/>
              <a:t> javascript API</a:t>
            </a:r>
          </a:p>
          <a:p>
            <a:r>
              <a:rPr lang="nl-NL" dirty="0"/>
              <a:t>weten op welke manier signalen en media </a:t>
            </a:r>
            <a:r>
              <a:rPr lang="nl-NL" dirty="0" err="1"/>
              <a:t>streams</a:t>
            </a:r>
            <a:r>
              <a:rPr lang="nl-NL" dirty="0"/>
              <a:t> getransporteerd worden</a:t>
            </a:r>
          </a:p>
          <a:p>
            <a:r>
              <a:rPr lang="nl-NL" dirty="0"/>
              <a:t>kennis over transportbeveiliging in </a:t>
            </a:r>
            <a:r>
              <a:rPr lang="nl-NL" dirty="0" err="1"/>
              <a:t>webrtc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0313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>
                <a:solidFill>
                  <a:srgbClr val="FF0000"/>
                </a:solidFill>
              </a:rPr>
              <a:t>DEMO</a:t>
            </a:r>
            <a:endParaRPr lang="nl-NL" i="1" dirty="0">
              <a:solidFill>
                <a:srgbClr val="FF0000"/>
              </a:solidFill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76</a:t>
            </a:fld>
            <a:endParaRPr lang="nl-NL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963" y="1828006"/>
            <a:ext cx="476250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958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Veel</a:t>
            </a:r>
            <a:r>
              <a:rPr lang="en-US" dirty="0" smtClean="0"/>
              <a:t> </a:t>
            </a:r>
            <a:r>
              <a:rPr lang="en-US" dirty="0" err="1" smtClean="0"/>
              <a:t>meer</a:t>
            </a:r>
            <a:r>
              <a:rPr lang="en-US" dirty="0" smtClean="0"/>
              <a:t> </a:t>
            </a:r>
            <a:r>
              <a:rPr lang="en-US" dirty="0" err="1" smtClean="0"/>
              <a:t>voorbeeldapps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NB </a:t>
            </a:r>
            <a:r>
              <a:rPr lang="en-US" dirty="0" err="1" smtClean="0"/>
              <a:t>meeste</a:t>
            </a:r>
            <a:r>
              <a:rPr lang="en-US" dirty="0" smtClean="0"/>
              <a:t> </a:t>
            </a:r>
            <a:r>
              <a:rPr lang="en-US" dirty="0" err="1" smtClean="0"/>
              <a:t>werken</a:t>
            </a:r>
            <a:r>
              <a:rPr lang="en-US" dirty="0" smtClean="0"/>
              <a:t> </a:t>
            </a:r>
            <a:r>
              <a:rPr lang="en-US" i="1" dirty="0" err="1" smtClean="0"/>
              <a:t>alleen</a:t>
            </a:r>
            <a:r>
              <a:rPr lang="en-US" dirty="0" smtClean="0"/>
              <a:t> in Chrome…</a:t>
            </a:r>
          </a:p>
          <a:p>
            <a:r>
              <a:rPr lang="nl-NL" dirty="0">
                <a:hlinkClick r:id="rId2"/>
              </a:rPr>
              <a:t>http://</a:t>
            </a:r>
            <a:r>
              <a:rPr lang="nl-NL" dirty="0" smtClean="0">
                <a:hlinkClick r:id="rId2"/>
              </a:rPr>
              <a:t>idevelop.ro/ascii-camera</a:t>
            </a:r>
            <a:r>
              <a:rPr lang="nl-NL" dirty="0" smtClean="0"/>
              <a:t> </a:t>
            </a:r>
            <a:endParaRPr lang="nl-NL" dirty="0"/>
          </a:p>
          <a:p>
            <a:r>
              <a:rPr lang="nl-NL" dirty="0">
                <a:hlinkClick r:id="rId3"/>
              </a:rPr>
              <a:t>http://</a:t>
            </a:r>
            <a:r>
              <a:rPr lang="nl-NL" dirty="0" smtClean="0">
                <a:hlinkClick r:id="rId3"/>
              </a:rPr>
              <a:t>shinydemos.com/facekat</a:t>
            </a:r>
            <a:r>
              <a:rPr lang="nl-NL" dirty="0" smtClean="0"/>
              <a:t> </a:t>
            </a:r>
            <a:endParaRPr lang="nl-NL" dirty="0"/>
          </a:p>
          <a:p>
            <a:r>
              <a:rPr lang="nl-NL" dirty="0">
                <a:hlinkClick r:id="rId4"/>
              </a:rPr>
              <a:t>http://</a:t>
            </a:r>
            <a:r>
              <a:rPr lang="nl-NL" dirty="0" smtClean="0">
                <a:hlinkClick r:id="rId4"/>
              </a:rPr>
              <a:t>webcamtoy.com/app</a:t>
            </a:r>
            <a:r>
              <a:rPr lang="nl-NL" dirty="0" smtClean="0"/>
              <a:t> </a:t>
            </a:r>
            <a:endParaRPr lang="nl-NL" dirty="0"/>
          </a:p>
          <a:p>
            <a:r>
              <a:rPr lang="nl-NL" dirty="0">
                <a:hlinkClick r:id="rId5"/>
              </a:rPr>
              <a:t>https://</a:t>
            </a:r>
            <a:r>
              <a:rPr lang="nl-NL" dirty="0" smtClean="0">
                <a:hlinkClick r:id="rId5"/>
              </a:rPr>
              <a:t>www.sharefest.me</a:t>
            </a:r>
            <a:r>
              <a:rPr lang="nl-NL" dirty="0" smtClean="0"/>
              <a:t> </a:t>
            </a:r>
            <a:endParaRPr lang="nl-NL" dirty="0"/>
          </a:p>
          <a:p>
            <a:r>
              <a:rPr lang="nl-NL" dirty="0">
                <a:hlinkClick r:id="rId6"/>
              </a:rPr>
              <a:t>http://</a:t>
            </a:r>
            <a:r>
              <a:rPr lang="nl-NL" dirty="0" smtClean="0">
                <a:hlinkClick r:id="rId6"/>
              </a:rPr>
              <a:t>www.webaudiodemos.appspot.com/AudioRecorder</a:t>
            </a:r>
            <a:r>
              <a:rPr lang="nl-NL" dirty="0" smtClean="0"/>
              <a:t> </a:t>
            </a:r>
            <a:endParaRPr lang="nl-NL" dirty="0"/>
          </a:p>
          <a:p>
            <a:r>
              <a:rPr lang="nl-NL" dirty="0">
                <a:hlinkClick r:id="rId7"/>
              </a:rPr>
              <a:t>https://</a:t>
            </a:r>
            <a:r>
              <a:rPr lang="nl-NL" dirty="0" smtClean="0">
                <a:hlinkClick r:id="rId7"/>
              </a:rPr>
              <a:t>webaudiodemos.appspot.com/input/index.html</a:t>
            </a:r>
            <a:r>
              <a:rPr lang="nl-NL" dirty="0" smtClean="0"/>
              <a:t> </a:t>
            </a:r>
            <a:endParaRPr lang="nl-NL" dirty="0"/>
          </a:p>
          <a:p>
            <a:r>
              <a:rPr lang="nl-NL" dirty="0">
                <a:hlinkClick r:id="rId8"/>
              </a:rPr>
              <a:t>https://</a:t>
            </a:r>
            <a:r>
              <a:rPr lang="nl-NL" dirty="0" smtClean="0">
                <a:hlinkClick r:id="rId8"/>
              </a:rPr>
              <a:t>webaudiodemos.appspot.com/pitchdetect/index.html</a:t>
            </a:r>
            <a:endParaRPr lang="nl-NL" dirty="0" smtClean="0"/>
          </a:p>
          <a:p>
            <a:r>
              <a:rPr lang="nl-NL" dirty="0" smtClean="0">
                <a:hlinkClick r:id="rId9"/>
              </a:rPr>
              <a:t>http</a:t>
            </a:r>
            <a:r>
              <a:rPr lang="nl-NL" dirty="0">
                <a:hlinkClick r:id="rId9"/>
              </a:rPr>
              <a:t>://</a:t>
            </a:r>
            <a:r>
              <a:rPr lang="nl-NL" dirty="0" smtClean="0">
                <a:hlinkClick r:id="rId9"/>
              </a:rPr>
              <a:t>html5-demos.appspot.com/static/getusermedia/photobooth.html</a:t>
            </a:r>
            <a:r>
              <a:rPr lang="nl-NL" dirty="0" smtClean="0"/>
              <a:t> </a:t>
            </a:r>
            <a:endParaRPr lang="nl-NL" dirty="0"/>
          </a:p>
          <a:p>
            <a:r>
              <a:rPr lang="nl-NL" dirty="0">
                <a:hlinkClick r:id="rId10"/>
              </a:rPr>
              <a:t>http://</a:t>
            </a:r>
            <a:r>
              <a:rPr lang="nl-NL" dirty="0" smtClean="0">
                <a:hlinkClick r:id="rId10"/>
              </a:rPr>
              <a:t>learningthreejs.com/data/live-video-in-webgl</a:t>
            </a:r>
            <a:r>
              <a:rPr lang="nl-NL" dirty="0" smtClean="0"/>
              <a:t> </a:t>
            </a:r>
            <a:endParaRPr lang="nl-NL" dirty="0"/>
          </a:p>
          <a:p>
            <a:r>
              <a:rPr lang="nl-NL" dirty="0">
                <a:hlinkClick r:id="rId11"/>
              </a:rPr>
              <a:t>http://</a:t>
            </a:r>
            <a:r>
              <a:rPr lang="nl-NL" dirty="0" smtClean="0">
                <a:hlinkClick r:id="rId11"/>
              </a:rPr>
              <a:t>www.soundstep.com/blog/experiments/jsdetection</a:t>
            </a:r>
            <a:r>
              <a:rPr lang="nl-NL" dirty="0" smtClean="0"/>
              <a:t> </a:t>
            </a:r>
            <a:endParaRPr lang="nl-NL" dirty="0"/>
          </a:p>
          <a:p>
            <a:r>
              <a:rPr lang="nl-NL" dirty="0">
                <a:hlinkClick r:id="rId12"/>
              </a:rPr>
              <a:t>https://</a:t>
            </a:r>
            <a:r>
              <a:rPr lang="nl-NL" dirty="0" smtClean="0">
                <a:hlinkClick r:id="rId12"/>
              </a:rPr>
              <a:t>html5-demos.appspot.com/static/getusermedia/screenshare.html</a:t>
            </a:r>
            <a:r>
              <a:rPr lang="nl-NL" dirty="0" smtClean="0"/>
              <a:t> </a:t>
            </a:r>
            <a:endParaRPr lang="nl-NL" dirty="0"/>
          </a:p>
          <a:p>
            <a:r>
              <a:rPr lang="nl-NL" dirty="0">
                <a:hlinkClick r:id="rId13"/>
              </a:rPr>
              <a:t>https://</a:t>
            </a:r>
            <a:r>
              <a:rPr lang="nl-NL" dirty="0" smtClean="0">
                <a:hlinkClick r:id="rId13"/>
              </a:rPr>
              <a:t>talky.io</a:t>
            </a:r>
            <a:r>
              <a:rPr lang="nl-NL" dirty="0" smtClean="0"/>
              <a:t> </a:t>
            </a: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77</a:t>
            </a:fld>
            <a:endParaRPr lang="nl-NL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90865" y="0"/>
            <a:ext cx="2253135" cy="1537854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01019" y="1763322"/>
            <a:ext cx="2642981" cy="2088242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5" y="6326876"/>
            <a:ext cx="477420" cy="531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344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Wat</a:t>
            </a:r>
            <a:r>
              <a:rPr lang="en-US" dirty="0" smtClean="0"/>
              <a:t> kun je met </a:t>
            </a:r>
            <a:r>
              <a:rPr lang="en-US" dirty="0" err="1" smtClean="0"/>
              <a:t>WebRTC</a:t>
            </a:r>
            <a:r>
              <a:rPr lang="en-US" dirty="0" smtClean="0"/>
              <a:t>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In-browser audio, video en data</a:t>
            </a:r>
          </a:p>
          <a:p>
            <a:pPr lvl="1"/>
            <a:r>
              <a:rPr lang="en-US" dirty="0" err="1" smtClean="0"/>
              <a:t>Lokaal</a:t>
            </a:r>
            <a:r>
              <a:rPr lang="en-US" dirty="0" smtClean="0"/>
              <a:t> (‘photo booth’)</a:t>
            </a:r>
          </a:p>
          <a:p>
            <a:pPr lvl="1"/>
            <a:r>
              <a:rPr lang="en-US" dirty="0" smtClean="0"/>
              <a:t>Peer2peer (chat, helpdesk)</a:t>
            </a:r>
          </a:p>
          <a:p>
            <a:r>
              <a:rPr lang="nl-NL" dirty="0" smtClean="0"/>
              <a:t>Geen </a:t>
            </a:r>
            <a:r>
              <a:rPr lang="nl-NL" dirty="0"/>
              <a:t>'</a:t>
            </a:r>
            <a:r>
              <a:rPr lang="nl-NL" dirty="0" err="1"/>
              <a:t>custom</a:t>
            </a:r>
            <a:r>
              <a:rPr lang="nl-NL" dirty="0"/>
              <a:t>' Flash, </a:t>
            </a:r>
            <a:r>
              <a:rPr lang="nl-NL" dirty="0" err="1"/>
              <a:t>Silverlight</a:t>
            </a:r>
            <a:r>
              <a:rPr lang="nl-NL" dirty="0"/>
              <a:t>, Skype spullen nodig</a:t>
            </a:r>
          </a:p>
          <a:p>
            <a:r>
              <a:rPr lang="nl-NL" dirty="0" smtClean="0"/>
              <a:t>Voor integratie </a:t>
            </a:r>
            <a:r>
              <a:rPr lang="nl-NL" dirty="0"/>
              <a:t>met SIP, VoIP, </a:t>
            </a:r>
            <a:r>
              <a:rPr lang="nl-NL" dirty="0" err="1"/>
              <a:t>Lync</a:t>
            </a:r>
            <a:r>
              <a:rPr lang="nl-NL" dirty="0"/>
              <a:t>/Communicator, </a:t>
            </a:r>
            <a:r>
              <a:rPr lang="nl-NL" dirty="0" smtClean="0"/>
              <a:t>Skype:</a:t>
            </a:r>
          </a:p>
          <a:p>
            <a:pPr lvl="1"/>
            <a:r>
              <a:rPr lang="nl-NL" dirty="0" err="1" smtClean="0"/>
              <a:t>custom</a:t>
            </a:r>
            <a:r>
              <a:rPr lang="nl-NL" dirty="0" smtClean="0"/>
              <a:t> </a:t>
            </a:r>
            <a:r>
              <a:rPr lang="nl-NL" dirty="0"/>
              <a:t>oplossingen </a:t>
            </a:r>
            <a:r>
              <a:rPr lang="nl-NL" dirty="0" smtClean="0"/>
              <a:t>nodig</a:t>
            </a:r>
          </a:p>
          <a:p>
            <a:pPr lvl="1"/>
            <a:endParaRPr lang="en-US" dirty="0"/>
          </a:p>
          <a:p>
            <a:r>
              <a:rPr lang="en-US" dirty="0" err="1" smtClean="0"/>
              <a:t>Toekomst</a:t>
            </a:r>
            <a:r>
              <a:rPr lang="en-US" dirty="0" smtClean="0"/>
              <a:t>:</a:t>
            </a:r>
          </a:p>
          <a:p>
            <a:pPr lvl="1"/>
            <a:r>
              <a:rPr lang="nl-NL" dirty="0"/>
              <a:t>screen </a:t>
            </a:r>
            <a:r>
              <a:rPr lang="nl-NL" dirty="0" err="1"/>
              <a:t>sharing</a:t>
            </a:r>
            <a:r>
              <a:rPr lang="nl-NL" dirty="0"/>
              <a:t> (‘bureaublad delen’)</a:t>
            </a:r>
          </a:p>
          <a:p>
            <a:pPr lvl="1"/>
            <a:r>
              <a:rPr lang="nl-NL" dirty="0"/>
              <a:t>Video </a:t>
            </a:r>
            <a:r>
              <a:rPr lang="nl-NL" dirty="0" err="1"/>
              <a:t>recording</a:t>
            </a:r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78</a:t>
            </a:fld>
            <a:endParaRPr lang="nl-NL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0" y="30193"/>
            <a:ext cx="33337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5" y="6326876"/>
            <a:ext cx="477420" cy="531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140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platforms: Windows, Mac OS X, Linux </a:t>
            </a:r>
            <a:r>
              <a:rPr lang="en-US" dirty="0" smtClean="0"/>
              <a:t>&amp; Android</a:t>
            </a:r>
          </a:p>
          <a:p>
            <a:r>
              <a:rPr lang="en-US" dirty="0" smtClean="0">
                <a:hlinkClick r:id="rId3"/>
              </a:rPr>
              <a:t>Browsers</a:t>
            </a:r>
            <a:r>
              <a:rPr lang="en-US" dirty="0" smtClean="0"/>
              <a:t>: (58% - </a:t>
            </a:r>
            <a:r>
              <a:rPr lang="en-US" dirty="0" smtClean="0">
                <a:hlinkClick r:id="rId4"/>
              </a:rPr>
              <a:t>caniuse.com</a:t>
            </a:r>
            <a:r>
              <a:rPr lang="en-US" dirty="0" smtClean="0"/>
              <a:t>)</a:t>
            </a:r>
            <a:endParaRPr lang="nl-NL" dirty="0"/>
          </a:p>
          <a:p>
            <a:pPr lvl="1"/>
            <a:r>
              <a:rPr lang="en-US" dirty="0" smtClean="0">
                <a:hlinkClick r:id="rId5"/>
              </a:rPr>
              <a:t>Google project</a:t>
            </a:r>
            <a:r>
              <a:rPr lang="en-US" dirty="0" smtClean="0"/>
              <a:t> =&gt; Chrome &amp; Chrome for Android</a:t>
            </a:r>
          </a:p>
          <a:p>
            <a:pPr lvl="2"/>
            <a:r>
              <a:rPr lang="en-US" dirty="0" smtClean="0"/>
              <a:t>Android: “enable </a:t>
            </a:r>
            <a:r>
              <a:rPr lang="en-US" dirty="0" err="1"/>
              <a:t>WebRTC</a:t>
            </a:r>
            <a:r>
              <a:rPr lang="en-US" dirty="0"/>
              <a:t> from </a:t>
            </a:r>
            <a:r>
              <a:rPr lang="en-US" dirty="0" smtClean="0"/>
              <a:t>chrome</a:t>
            </a:r>
            <a:r>
              <a:rPr lang="en-US" dirty="0"/>
              <a:t>://</a:t>
            </a:r>
            <a:r>
              <a:rPr lang="en-US" dirty="0" smtClean="0"/>
              <a:t>flags”</a:t>
            </a:r>
          </a:p>
          <a:p>
            <a:pPr lvl="1"/>
            <a:r>
              <a:rPr lang="en-US" dirty="0" err="1" smtClean="0"/>
              <a:t>FireFox</a:t>
            </a:r>
            <a:r>
              <a:rPr lang="en-US" dirty="0" smtClean="0"/>
              <a:t>: </a:t>
            </a:r>
            <a:r>
              <a:rPr lang="en-US" dirty="0" err="1" smtClean="0"/>
              <a:t>beperkte</a:t>
            </a:r>
            <a:r>
              <a:rPr lang="en-US" dirty="0" smtClean="0"/>
              <a:t> audio </a:t>
            </a:r>
            <a:r>
              <a:rPr lang="en-US" dirty="0" err="1" smtClean="0"/>
              <a:t>impl</a:t>
            </a:r>
            <a:r>
              <a:rPr lang="en-US" dirty="0" smtClean="0"/>
              <a:t>; </a:t>
            </a:r>
            <a:r>
              <a:rPr lang="en-US" dirty="0" err="1" smtClean="0"/>
              <a:t>geen</a:t>
            </a:r>
            <a:r>
              <a:rPr lang="en-US" dirty="0"/>
              <a:t> </a:t>
            </a:r>
            <a:r>
              <a:rPr lang="en-US" dirty="0" smtClean="0"/>
              <a:t>TURN</a:t>
            </a:r>
          </a:p>
          <a:p>
            <a:pPr lvl="1"/>
            <a:r>
              <a:rPr lang="en-US" dirty="0" smtClean="0"/>
              <a:t>Opera</a:t>
            </a:r>
          </a:p>
          <a:p>
            <a:pPr lvl="1"/>
            <a:r>
              <a:rPr lang="en-US" i="1" dirty="0" err="1" smtClean="0"/>
              <a:t>Niet</a:t>
            </a:r>
            <a:r>
              <a:rPr lang="en-US" i="1" dirty="0" smtClean="0"/>
              <a:t> </a:t>
            </a:r>
            <a:r>
              <a:rPr lang="en-US" dirty="0" smtClean="0"/>
              <a:t>IE =&gt; M$ </a:t>
            </a:r>
            <a:r>
              <a:rPr lang="en-US" dirty="0" err="1" smtClean="0"/>
              <a:t>heeft</a:t>
            </a:r>
            <a:r>
              <a:rPr lang="en-US" dirty="0" smtClean="0"/>
              <a:t> Skype </a:t>
            </a:r>
            <a:r>
              <a:rPr lang="en-US" dirty="0" err="1" smtClean="0"/>
              <a:t>gekocht</a:t>
            </a:r>
            <a:r>
              <a:rPr lang="en-US" dirty="0" smtClean="0"/>
              <a:t>… (</a:t>
            </a:r>
            <a:r>
              <a:rPr lang="en-US" dirty="0" err="1" smtClean="0"/>
              <a:t>wel</a:t>
            </a:r>
            <a:r>
              <a:rPr lang="en-US" dirty="0" smtClean="0"/>
              <a:t> al </a:t>
            </a:r>
            <a:r>
              <a:rPr lang="en-US" dirty="0" err="1" smtClean="0"/>
              <a:t>deels</a:t>
            </a:r>
            <a:r>
              <a:rPr lang="en-US" dirty="0" smtClean="0"/>
              <a:t> in Edge)</a:t>
            </a:r>
          </a:p>
          <a:p>
            <a:pPr lvl="1"/>
            <a:r>
              <a:rPr lang="en-US" i="1" dirty="0" err="1" smtClean="0"/>
              <a:t>Niet</a:t>
            </a:r>
            <a:r>
              <a:rPr lang="en-US" dirty="0" smtClean="0"/>
              <a:t> Safari =&gt; FaceTime? (</a:t>
            </a:r>
            <a:r>
              <a:rPr lang="en-US" dirty="0" err="1" smtClean="0"/>
              <a:t>wel</a:t>
            </a:r>
            <a:r>
              <a:rPr lang="en-US" dirty="0" smtClean="0"/>
              <a:t>: Bowser iOS open source </a:t>
            </a:r>
            <a:r>
              <a:rPr lang="en-US" dirty="0" err="1" smtClean="0"/>
              <a:t>WebRTC</a:t>
            </a:r>
            <a:r>
              <a:rPr lang="en-US" dirty="0" smtClean="0"/>
              <a:t> browser)</a:t>
            </a:r>
            <a:endParaRPr lang="en-US" i="1" dirty="0" smtClean="0"/>
          </a:p>
          <a:p>
            <a:r>
              <a:rPr lang="en-US" dirty="0" smtClean="0"/>
              <a:t>Non-browser:</a:t>
            </a:r>
          </a:p>
          <a:p>
            <a:pPr lvl="1"/>
            <a:r>
              <a:rPr lang="en-US" dirty="0"/>
              <a:t>Native </a:t>
            </a:r>
            <a:r>
              <a:rPr lang="en-US" dirty="0" smtClean="0"/>
              <a:t>Java</a:t>
            </a:r>
          </a:p>
          <a:p>
            <a:pPr lvl="1"/>
            <a:r>
              <a:rPr lang="en-US" dirty="0" smtClean="0"/>
              <a:t>iOS</a:t>
            </a:r>
          </a:p>
          <a:p>
            <a:pPr lvl="1"/>
            <a:r>
              <a:rPr lang="en-US" dirty="0" smtClean="0"/>
              <a:t>sipML5 </a:t>
            </a:r>
            <a:r>
              <a:rPr lang="en-US" dirty="0"/>
              <a:t>.</a:t>
            </a:r>
            <a:r>
              <a:rPr lang="en-US" dirty="0" err="1"/>
              <a:t>js</a:t>
            </a:r>
            <a:r>
              <a:rPr lang="en-US" dirty="0"/>
              <a:t> SIP client</a:t>
            </a:r>
          </a:p>
          <a:p>
            <a:pPr lvl="1"/>
            <a:r>
              <a:rPr lang="en-US" dirty="0" err="1" smtClean="0"/>
              <a:t>Phono</a:t>
            </a:r>
            <a:r>
              <a:rPr lang="en-US" dirty="0" smtClean="0"/>
              <a:t> </a:t>
            </a:r>
            <a:r>
              <a:rPr lang="en-US" dirty="0"/>
              <a:t>.</a:t>
            </a:r>
            <a:r>
              <a:rPr lang="en-US" dirty="0" err="1"/>
              <a:t>js</a:t>
            </a:r>
            <a:r>
              <a:rPr lang="en-US" dirty="0"/>
              <a:t> phone API</a:t>
            </a:r>
          </a:p>
          <a:p>
            <a:pPr lvl="1"/>
            <a:r>
              <a:rPr lang="en-US" dirty="0" err="1" smtClean="0">
                <a:hlinkClick r:id="rId6"/>
              </a:rPr>
              <a:t>Zingaya</a:t>
            </a:r>
            <a:r>
              <a:rPr lang="en-US" dirty="0" smtClean="0">
                <a:hlinkClick r:id="rId6"/>
              </a:rPr>
              <a:t> </a:t>
            </a:r>
            <a:r>
              <a:rPr lang="en-US" dirty="0">
                <a:hlinkClick r:id="rId6"/>
              </a:rPr>
              <a:t>embeddable phone widget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79</a:t>
            </a:fld>
            <a:endParaRPr lang="nl-NL"/>
          </a:p>
        </p:txBody>
      </p:sp>
      <p:pic>
        <p:nvPicPr>
          <p:cNvPr id="16386" name="Picture 2" descr="http://insights.moveguides.com/wp-content/uploads/2013/07/support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12" y="-37710"/>
            <a:ext cx="2643188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5" y="6326876"/>
            <a:ext cx="477420" cy="531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331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5" y="6326876"/>
            <a:ext cx="477420" cy="531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Trainingsdoelstellingen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r>
              <a:rPr lang="en-US" b="1" dirty="0" err="1" smtClean="0"/>
              <a:t>Algemeen</a:t>
            </a:r>
            <a:r>
              <a:rPr lang="en-US" b="1" dirty="0" smtClean="0"/>
              <a:t>:</a:t>
            </a:r>
            <a:endParaRPr lang="en-US" b="1" dirty="0"/>
          </a:p>
          <a:p>
            <a:r>
              <a:rPr lang="nl-NL" dirty="0" smtClean="0"/>
              <a:t>kennis </a:t>
            </a:r>
            <a:r>
              <a:rPr lang="nl-NL" dirty="0"/>
              <a:t>van </a:t>
            </a:r>
            <a:r>
              <a:rPr lang="nl-NL" u="sng" dirty="0"/>
              <a:t>concepten &amp; terminologie</a:t>
            </a:r>
            <a:r>
              <a:rPr lang="nl-NL" dirty="0"/>
              <a:t> m.b.t. de HTML5 onderdelen </a:t>
            </a:r>
            <a:r>
              <a:rPr lang="nl-NL" u="sng" dirty="0" err="1"/>
              <a:t>websockets</a:t>
            </a:r>
            <a:r>
              <a:rPr lang="nl-NL" u="sng" dirty="0"/>
              <a:t>, SSE en </a:t>
            </a:r>
            <a:r>
              <a:rPr lang="nl-NL" u="sng" dirty="0" err="1"/>
              <a:t>WebRTC</a:t>
            </a:r>
            <a:endParaRPr lang="nl-NL" u="sng" dirty="0"/>
          </a:p>
          <a:p>
            <a:r>
              <a:rPr lang="nl-NL" dirty="0" smtClean="0"/>
              <a:t>inzicht </a:t>
            </a:r>
            <a:r>
              <a:rPr lang="nl-NL" dirty="0"/>
              <a:t>in </a:t>
            </a:r>
            <a:r>
              <a:rPr lang="nl-NL" dirty="0" smtClean="0"/>
              <a:t>de evolutie </a:t>
            </a:r>
            <a:r>
              <a:rPr lang="nl-NL" dirty="0"/>
              <a:t>van </a:t>
            </a:r>
            <a:r>
              <a:rPr lang="nl-NL" u="sng" dirty="0"/>
              <a:t>server push technieken</a:t>
            </a:r>
          </a:p>
          <a:p>
            <a:r>
              <a:rPr lang="nl-NL" dirty="0" smtClean="0"/>
              <a:t>praktische </a:t>
            </a:r>
            <a:r>
              <a:rPr lang="nl-NL" dirty="0"/>
              <a:t>en direct inzetbare ervaring met "het </a:t>
            </a:r>
            <a:r>
              <a:rPr lang="nl-NL" u="sng" dirty="0"/>
              <a:t>asynchrone web</a:t>
            </a:r>
            <a:r>
              <a:rPr lang="nl-NL" dirty="0"/>
              <a:t>" </a:t>
            </a:r>
            <a:r>
              <a:rPr lang="nl-NL" u="sng" dirty="0"/>
              <a:t>JEE6/JEE7</a:t>
            </a:r>
            <a:r>
              <a:rPr lang="nl-NL" dirty="0"/>
              <a:t>-onderdelen</a:t>
            </a:r>
          </a:p>
          <a:p>
            <a:r>
              <a:rPr lang="nl-NL" dirty="0" smtClean="0"/>
              <a:t>een </a:t>
            </a:r>
            <a:r>
              <a:rPr lang="nl-NL" dirty="0"/>
              <a:t>(als cursusmateriaal aangeleverde) </a:t>
            </a:r>
            <a:r>
              <a:rPr lang="nl-NL" u="sng" dirty="0"/>
              <a:t>draaiende stack</a:t>
            </a:r>
            <a:r>
              <a:rPr lang="nl-NL" dirty="0"/>
              <a:t> op diverse server side </a:t>
            </a:r>
            <a:r>
              <a:rPr lang="nl-NL" dirty="0" err="1"/>
              <a:t>middleware</a:t>
            </a:r>
            <a:r>
              <a:rPr lang="nl-NL" dirty="0"/>
              <a:t>, zoals </a:t>
            </a:r>
            <a:r>
              <a:rPr lang="nl-NL" u="sng" dirty="0" err="1"/>
              <a:t>Jetty</a:t>
            </a:r>
            <a:r>
              <a:rPr lang="nl-NL" u="sng" dirty="0"/>
              <a:t>, </a:t>
            </a:r>
            <a:r>
              <a:rPr lang="nl-NL" u="sng" dirty="0" err="1"/>
              <a:t>Tomcat</a:t>
            </a:r>
            <a:r>
              <a:rPr lang="nl-NL" u="sng" dirty="0"/>
              <a:t>, </a:t>
            </a:r>
            <a:r>
              <a:rPr lang="nl-NL" u="sng" dirty="0" err="1"/>
              <a:t>NodeJs</a:t>
            </a:r>
            <a:r>
              <a:rPr lang="nl-NL" u="sng" dirty="0"/>
              <a:t> en </a:t>
            </a:r>
            <a:r>
              <a:rPr lang="nl-NL" u="sng" dirty="0" err="1"/>
              <a:t>GlassFish</a:t>
            </a:r>
            <a:endParaRPr lang="nl-NL" u="sng" dirty="0"/>
          </a:p>
          <a:p>
            <a:r>
              <a:rPr lang="nl-NL" dirty="0" smtClean="0"/>
              <a:t>handvaten </a:t>
            </a:r>
            <a:r>
              <a:rPr lang="nl-NL" dirty="0"/>
              <a:t>om in de (nabije) toekomst </a:t>
            </a:r>
            <a:r>
              <a:rPr lang="nl-NL" u="sng" dirty="0"/>
              <a:t>klanten</a:t>
            </a:r>
            <a:r>
              <a:rPr lang="nl-NL" dirty="0"/>
              <a:t> te </a:t>
            </a:r>
            <a:r>
              <a:rPr lang="nl-NL" u="sng" dirty="0"/>
              <a:t>adviseren</a:t>
            </a:r>
            <a:r>
              <a:rPr lang="nl-NL" dirty="0"/>
              <a:t> over gebruik van de behandelde </a:t>
            </a:r>
            <a:r>
              <a:rPr lang="nl-NL" dirty="0" smtClean="0"/>
              <a:t>technieken</a:t>
            </a: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err="1" smtClean="0"/>
              <a:t>Specifiek</a:t>
            </a:r>
            <a:r>
              <a:rPr lang="en-US" b="1" dirty="0" smtClean="0"/>
              <a:t>:</a:t>
            </a:r>
          </a:p>
          <a:p>
            <a:r>
              <a:rPr lang="en-US" dirty="0" err="1"/>
              <a:t>Behalen</a:t>
            </a:r>
            <a:r>
              <a:rPr lang="en-US" dirty="0"/>
              <a:t> van de </a:t>
            </a:r>
            <a:r>
              <a:rPr lang="en-US" u="sng" dirty="0" err="1"/>
              <a:t>leerdoelen</a:t>
            </a:r>
            <a:r>
              <a:rPr lang="en-US" dirty="0"/>
              <a:t> van de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behandelen</a:t>
            </a:r>
            <a:r>
              <a:rPr lang="en-US" dirty="0"/>
              <a:t> </a:t>
            </a:r>
            <a:r>
              <a:rPr lang="en-US" dirty="0" err="1"/>
              <a:t>onderwerpen</a:t>
            </a:r>
            <a:endParaRPr lang="en-US" dirty="0"/>
          </a:p>
          <a:p>
            <a:pPr marL="0" indent="0">
              <a:buNone/>
            </a:pPr>
            <a:endParaRPr lang="nl-NL" b="1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8</a:t>
            </a:fld>
            <a:endParaRPr lang="nl-NL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690" y="0"/>
            <a:ext cx="2775310" cy="184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957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Protocollen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963" y="934489"/>
            <a:ext cx="8572500" cy="5311036"/>
          </a:xfrm>
        </p:spPr>
        <p:txBody>
          <a:bodyPr/>
          <a:lstStyle/>
          <a:p>
            <a:r>
              <a:rPr lang="nl-NL" dirty="0" smtClean="0"/>
              <a:t>Data (chat):</a:t>
            </a:r>
          </a:p>
          <a:p>
            <a:pPr lvl="1"/>
            <a:r>
              <a:rPr lang="nl-NL" dirty="0" smtClean="0"/>
              <a:t>SIP (VoIP </a:t>
            </a:r>
            <a:r>
              <a:rPr lang="nl-NL" dirty="0" err="1" smtClean="0"/>
              <a:t>signalling</a:t>
            </a:r>
            <a:r>
              <a:rPr lang="nl-NL" dirty="0" smtClean="0"/>
              <a:t>)</a:t>
            </a:r>
          </a:p>
          <a:p>
            <a:pPr lvl="1"/>
            <a:r>
              <a:rPr lang="nl-NL" dirty="0" smtClean="0"/>
              <a:t>XMPP / Jingle (</a:t>
            </a:r>
            <a:r>
              <a:rPr lang="nl-NL" dirty="0"/>
              <a:t>peer-</a:t>
            </a:r>
            <a:r>
              <a:rPr lang="nl-NL" dirty="0" err="1"/>
              <a:t>to</a:t>
            </a:r>
            <a:r>
              <a:rPr lang="nl-NL" dirty="0"/>
              <a:t>-peer </a:t>
            </a:r>
            <a:r>
              <a:rPr lang="nl-NL" dirty="0" err="1" smtClean="0"/>
              <a:t>signalling</a:t>
            </a:r>
            <a:r>
              <a:rPr lang="nl-NL" dirty="0" smtClean="0"/>
              <a:t> voor audio/video chat)</a:t>
            </a:r>
            <a:endParaRPr lang="nl-NL" dirty="0"/>
          </a:p>
          <a:p>
            <a:r>
              <a:rPr lang="nl-NL" dirty="0" smtClean="0"/>
              <a:t>Audio:</a:t>
            </a:r>
          </a:p>
          <a:p>
            <a:pPr lvl="1"/>
            <a:r>
              <a:rPr lang="nl-NL" dirty="0" smtClean="0"/>
              <a:t>G.711: 1972, 300-3400Hz, </a:t>
            </a:r>
            <a:r>
              <a:rPr lang="nl-NL" dirty="0" err="1" smtClean="0"/>
              <a:t>voice</a:t>
            </a:r>
            <a:endParaRPr lang="nl-NL" dirty="0" smtClean="0"/>
          </a:p>
          <a:p>
            <a:pPr lvl="1"/>
            <a:r>
              <a:rPr lang="nl-NL" dirty="0" smtClean="0"/>
              <a:t>G.722: 1988, </a:t>
            </a:r>
            <a:r>
              <a:rPr lang="en-US" dirty="0" smtClean="0"/>
              <a:t>48/56/64 kbps, 50-7000Hz, voice</a:t>
            </a:r>
            <a:endParaRPr lang="nl-NL" dirty="0" smtClean="0"/>
          </a:p>
          <a:p>
            <a:pPr lvl="1"/>
            <a:r>
              <a:rPr lang="nl-NL" dirty="0" smtClean="0"/>
              <a:t>Opus: RFC 6716, open, BSD, </a:t>
            </a:r>
            <a:r>
              <a:rPr lang="en-US" dirty="0" smtClean="0"/>
              <a:t>6-510</a:t>
            </a:r>
            <a:r>
              <a:rPr lang="en-US" dirty="0"/>
              <a:t> </a:t>
            </a:r>
            <a:r>
              <a:rPr lang="en-US" dirty="0" smtClean="0"/>
              <a:t>kbps, 8-48kHz, </a:t>
            </a:r>
            <a:r>
              <a:rPr lang="nl-NL" dirty="0" smtClean="0"/>
              <a:t>5ms delay, </a:t>
            </a:r>
            <a:r>
              <a:rPr lang="nl-NL" dirty="0" err="1" smtClean="0"/>
              <a:t>lossy</a:t>
            </a:r>
            <a:r>
              <a:rPr lang="nl-NL" dirty="0" smtClean="0"/>
              <a:t>, </a:t>
            </a:r>
            <a:r>
              <a:rPr lang="nl-NL" dirty="0" err="1" smtClean="0"/>
              <a:t>music</a:t>
            </a:r>
            <a:endParaRPr lang="nl-NL" dirty="0" smtClean="0"/>
          </a:p>
          <a:p>
            <a:pPr lvl="1"/>
            <a:r>
              <a:rPr lang="nl-NL" dirty="0" err="1" smtClean="0"/>
              <a:t>iLBC</a:t>
            </a:r>
            <a:r>
              <a:rPr lang="nl-NL" dirty="0" smtClean="0"/>
              <a:t>: Global </a:t>
            </a:r>
            <a:r>
              <a:rPr lang="nl-NL" dirty="0"/>
              <a:t>IP </a:t>
            </a:r>
            <a:r>
              <a:rPr lang="nl-NL" dirty="0" err="1"/>
              <a:t>Solutions</a:t>
            </a:r>
            <a:r>
              <a:rPr lang="nl-NL" dirty="0"/>
              <a:t>, </a:t>
            </a:r>
            <a:r>
              <a:rPr lang="nl-NL" dirty="0" smtClean="0"/>
              <a:t>gekocht door Google</a:t>
            </a:r>
            <a:r>
              <a:rPr lang="nl-NL" dirty="0"/>
              <a:t>, </a:t>
            </a:r>
            <a:r>
              <a:rPr lang="nl-NL" dirty="0" smtClean="0"/>
              <a:t>freeware/open, VoIP</a:t>
            </a:r>
          </a:p>
          <a:p>
            <a:pPr lvl="2"/>
            <a:r>
              <a:rPr lang="nl-NL" dirty="0"/>
              <a:t>Internet Low </a:t>
            </a:r>
            <a:r>
              <a:rPr lang="nl-NL" dirty="0" err="1"/>
              <a:t>Bitrate</a:t>
            </a:r>
            <a:r>
              <a:rPr lang="nl-NL" dirty="0"/>
              <a:t> </a:t>
            </a:r>
            <a:r>
              <a:rPr lang="nl-NL" dirty="0" err="1" smtClean="0"/>
              <a:t>Codec</a:t>
            </a:r>
            <a:r>
              <a:rPr lang="nl-NL" dirty="0"/>
              <a:t>, RFC </a:t>
            </a:r>
            <a:r>
              <a:rPr lang="nl-NL" dirty="0" smtClean="0"/>
              <a:t>3951, 12.33-</a:t>
            </a:r>
            <a:r>
              <a:rPr lang="en-US" dirty="0" smtClean="0"/>
              <a:t>15.2 kbps, 8kHz, voice</a:t>
            </a:r>
            <a:endParaRPr lang="nl-NL" dirty="0" smtClean="0"/>
          </a:p>
          <a:p>
            <a:pPr lvl="1"/>
            <a:r>
              <a:rPr lang="nl-NL" dirty="0" err="1" smtClean="0"/>
              <a:t>iSAC</a:t>
            </a:r>
            <a:r>
              <a:rPr lang="nl-NL" dirty="0"/>
              <a:t>: internet Speech Audio </a:t>
            </a:r>
            <a:r>
              <a:rPr lang="nl-NL" dirty="0" err="1" smtClean="0"/>
              <a:t>Codec</a:t>
            </a:r>
            <a:r>
              <a:rPr lang="nl-NL" dirty="0" smtClean="0"/>
              <a:t>, ook </a:t>
            </a:r>
            <a:r>
              <a:rPr lang="nl-NL" dirty="0"/>
              <a:t>Global IP </a:t>
            </a:r>
            <a:r>
              <a:rPr lang="nl-NL" dirty="0" err="1" smtClean="0"/>
              <a:t>Solutions</a:t>
            </a:r>
            <a:r>
              <a:rPr lang="nl-NL" dirty="0" smtClean="0"/>
              <a:t>, </a:t>
            </a:r>
            <a:r>
              <a:rPr lang="en-US" dirty="0" smtClean="0"/>
              <a:t>10-32/52kbps, 16/32kHz</a:t>
            </a:r>
            <a:endParaRPr lang="nl-NL" dirty="0" smtClean="0"/>
          </a:p>
          <a:p>
            <a:pPr lvl="1"/>
            <a:r>
              <a:rPr lang="en-US" dirty="0" err="1" smtClean="0"/>
              <a:t>Effecten</a:t>
            </a:r>
            <a:r>
              <a:rPr lang="en-US" dirty="0" smtClean="0"/>
              <a:t>:</a:t>
            </a:r>
          </a:p>
          <a:p>
            <a:pPr lvl="2"/>
            <a:r>
              <a:rPr lang="nl-NL" dirty="0" err="1"/>
              <a:t>acoustic</a:t>
            </a:r>
            <a:r>
              <a:rPr lang="nl-NL" dirty="0"/>
              <a:t> echo </a:t>
            </a:r>
            <a:r>
              <a:rPr lang="nl-NL" dirty="0" err="1"/>
              <a:t>cancellation</a:t>
            </a:r>
            <a:r>
              <a:rPr lang="nl-NL" dirty="0"/>
              <a:t> (AEC</a:t>
            </a:r>
            <a:r>
              <a:rPr lang="nl-NL" dirty="0" smtClean="0"/>
              <a:t>), automatic </a:t>
            </a:r>
            <a:r>
              <a:rPr lang="nl-NL" dirty="0" err="1"/>
              <a:t>gain</a:t>
            </a:r>
            <a:r>
              <a:rPr lang="nl-NL" dirty="0"/>
              <a:t> control (AGC)</a:t>
            </a:r>
          </a:p>
          <a:p>
            <a:pPr lvl="2"/>
            <a:r>
              <a:rPr lang="nl-NL" dirty="0" err="1"/>
              <a:t>noise</a:t>
            </a:r>
            <a:r>
              <a:rPr lang="nl-NL" dirty="0"/>
              <a:t> </a:t>
            </a:r>
            <a:r>
              <a:rPr lang="nl-NL" dirty="0" err="1" smtClean="0"/>
              <a:t>reduction</a:t>
            </a:r>
            <a:r>
              <a:rPr lang="nl-NL" dirty="0" smtClean="0"/>
              <a:t>, </a:t>
            </a:r>
            <a:r>
              <a:rPr lang="nl-NL" dirty="0" err="1" smtClean="0"/>
              <a:t>noise</a:t>
            </a:r>
            <a:r>
              <a:rPr lang="nl-NL" dirty="0" smtClean="0"/>
              <a:t> </a:t>
            </a:r>
            <a:r>
              <a:rPr lang="nl-NL" dirty="0" err="1" smtClean="0"/>
              <a:t>suppression</a:t>
            </a:r>
            <a:endParaRPr lang="nl-NL" dirty="0"/>
          </a:p>
          <a:p>
            <a:r>
              <a:rPr lang="nl-NL" dirty="0" smtClean="0"/>
              <a:t>Video:</a:t>
            </a:r>
          </a:p>
          <a:p>
            <a:pPr lvl="1"/>
            <a:r>
              <a:rPr lang="nl-NL" dirty="0" smtClean="0"/>
              <a:t>VP8 (</a:t>
            </a:r>
            <a:r>
              <a:rPr lang="nl-NL" dirty="0" err="1" smtClean="0"/>
              <a:t>WebM</a:t>
            </a:r>
            <a:r>
              <a:rPr lang="nl-NL" dirty="0" smtClean="0"/>
              <a:t>)</a:t>
            </a: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80</a:t>
            </a:fld>
            <a:endParaRPr lang="nl-NL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5" y="6326876"/>
            <a:ext cx="477420" cy="531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457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W3C </a:t>
            </a:r>
            <a:r>
              <a:rPr lang="nl-NL" dirty="0" smtClean="0">
                <a:hlinkClick r:id="rId2"/>
              </a:rPr>
              <a:t>Javascript API</a:t>
            </a:r>
            <a:r>
              <a:rPr lang="nl-NL" dirty="0" smtClean="0"/>
              <a:t> spec (2004-2016; draft 28)</a:t>
            </a:r>
          </a:p>
          <a:p>
            <a:r>
              <a:rPr lang="en-US" dirty="0" err="1" smtClean="0">
                <a:hlinkClick r:id="rId3"/>
              </a:rPr>
              <a:t>APIdocs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Polyfills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moz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webkit</a:t>
            </a:r>
            <a:r>
              <a:rPr lang="en-US" dirty="0" smtClean="0"/>
              <a:t> prefixes:</a:t>
            </a:r>
            <a:endParaRPr lang="en-US" dirty="0"/>
          </a:p>
          <a:p>
            <a:pPr lvl="1"/>
            <a:r>
              <a:rPr lang="en-US" b="1" dirty="0" smtClean="0">
                <a:hlinkClick r:id="rId4"/>
              </a:rPr>
              <a:t>https://code.google.com/p/webrtc/source/browse/trunk/samples/js/base/adapter.js</a:t>
            </a:r>
            <a:r>
              <a:rPr lang="en-US" b="1" dirty="0" smtClean="0"/>
              <a:t> </a:t>
            </a:r>
            <a:endParaRPr lang="en-US" b="1" dirty="0"/>
          </a:p>
          <a:p>
            <a:pPr lvl="1"/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github.com/idevelop/camera.js/blob/master/camera.js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Frameworks:</a:t>
            </a:r>
          </a:p>
          <a:p>
            <a:pPr lvl="1"/>
            <a:r>
              <a:rPr lang="nl-NL" dirty="0">
                <a:hlinkClick r:id="rId6"/>
              </a:rPr>
              <a:t>http://peerjs.com</a:t>
            </a:r>
            <a:r>
              <a:rPr lang="nl-NL" dirty="0" smtClean="0">
                <a:hlinkClick r:id="rId6"/>
              </a:rPr>
              <a:t>/</a:t>
            </a:r>
            <a:endParaRPr lang="nl-NL" dirty="0" smtClean="0"/>
          </a:p>
          <a:p>
            <a:pPr lvl="1"/>
            <a:r>
              <a:rPr lang="nl-NL" dirty="0">
                <a:hlinkClick r:id="rId7"/>
              </a:rPr>
              <a:t>https://</a:t>
            </a:r>
            <a:r>
              <a:rPr lang="nl-NL" dirty="0" smtClean="0">
                <a:hlinkClick r:id="rId7"/>
              </a:rPr>
              <a:t>github.com/webRTC/webRTC.io</a:t>
            </a:r>
            <a:endParaRPr lang="nl-NL" dirty="0" smtClean="0"/>
          </a:p>
          <a:p>
            <a:pPr lvl="1"/>
            <a:r>
              <a:rPr lang="nl-NL" dirty="0">
                <a:hlinkClick r:id="rId8"/>
              </a:rPr>
              <a:t>https://</a:t>
            </a:r>
            <a:r>
              <a:rPr lang="nl-NL" dirty="0" smtClean="0">
                <a:hlinkClick r:id="rId8"/>
              </a:rPr>
              <a:t>github.com/priologic/easyrtc</a:t>
            </a:r>
            <a:endParaRPr lang="nl-NL" dirty="0" smtClean="0"/>
          </a:p>
          <a:p>
            <a:pPr lvl="1"/>
            <a:r>
              <a:rPr lang="nl-NL" dirty="0">
                <a:hlinkClick r:id="rId9"/>
              </a:rPr>
              <a:t>https://</a:t>
            </a:r>
            <a:r>
              <a:rPr lang="nl-NL" dirty="0" smtClean="0">
                <a:hlinkClick r:id="rId9"/>
              </a:rPr>
              <a:t>github.com/henrikjoreteg/SimpleWebRTC</a:t>
            </a:r>
            <a:endParaRPr lang="nl-NL" dirty="0" smtClean="0"/>
          </a:p>
          <a:p>
            <a:pPr lvl="1"/>
            <a:endParaRPr lang="nl-NL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81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8331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API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MediaStream</a:t>
            </a:r>
            <a:r>
              <a:rPr lang="nl-NL" dirty="0" smtClean="0"/>
              <a:t>			toegang tot microfoon en/of webcam</a:t>
            </a:r>
            <a:endParaRPr lang="nl-NL" dirty="0"/>
          </a:p>
          <a:p>
            <a:pPr lvl="1"/>
            <a:r>
              <a:rPr lang="nl-NL" dirty="0" smtClean="0"/>
              <a:t>&gt;=</a:t>
            </a:r>
            <a:r>
              <a:rPr lang="nl-NL" dirty="0"/>
              <a:t>0 A/V 'tracks'</a:t>
            </a:r>
          </a:p>
          <a:p>
            <a:pPr lvl="1"/>
            <a:r>
              <a:rPr lang="nl-NL" dirty="0" err="1" smtClean="0"/>
              <a:t>getUserMedia</a:t>
            </a:r>
            <a:r>
              <a:rPr lang="nl-NL" dirty="0" smtClean="0"/>
              <a:t> </a:t>
            </a:r>
            <a:r>
              <a:rPr lang="nl-NL" dirty="0" err="1" smtClean="0"/>
              <a:t>constraints</a:t>
            </a:r>
            <a:r>
              <a:rPr lang="nl-NL" dirty="0" smtClean="0"/>
              <a:t>:	</a:t>
            </a:r>
            <a:r>
              <a:rPr lang="nl-NL" dirty="0" err="1" smtClean="0"/>
              <a:t>contentscontrole</a:t>
            </a:r>
            <a:r>
              <a:rPr lang="nl-NL" dirty="0" smtClean="0"/>
              <a:t>: </a:t>
            </a:r>
            <a:r>
              <a:rPr lang="nl-NL" dirty="0"/>
              <a:t>media type, </a:t>
            </a:r>
            <a:r>
              <a:rPr lang="nl-NL" dirty="0" smtClean="0"/>
              <a:t>resolutie, </a:t>
            </a:r>
            <a:r>
              <a:rPr lang="nl-NL" dirty="0"/>
              <a:t>frame </a:t>
            </a:r>
            <a:r>
              <a:rPr lang="nl-NL" dirty="0" err="1"/>
              <a:t>rate</a:t>
            </a:r>
            <a:endParaRPr lang="nl-NL" dirty="0"/>
          </a:p>
          <a:p>
            <a:r>
              <a:rPr lang="nl-NL" dirty="0" err="1" smtClean="0"/>
              <a:t>RTCPeerConnection</a:t>
            </a:r>
            <a:r>
              <a:rPr lang="nl-NL" dirty="0" smtClean="0"/>
              <a:t>		stuur </a:t>
            </a:r>
            <a:r>
              <a:rPr lang="nl-NL" dirty="0"/>
              <a:t>media </a:t>
            </a:r>
            <a:r>
              <a:rPr lang="nl-NL" dirty="0" smtClean="0"/>
              <a:t>naar andere browsers</a:t>
            </a:r>
            <a:endParaRPr lang="nl-NL" dirty="0"/>
          </a:p>
          <a:p>
            <a:r>
              <a:rPr lang="nl-NL" dirty="0" err="1" smtClean="0"/>
              <a:t>RTCDataChannel</a:t>
            </a:r>
            <a:r>
              <a:rPr lang="nl-NL" dirty="0" smtClean="0"/>
              <a:t>		stuur </a:t>
            </a:r>
            <a:r>
              <a:rPr lang="nl-NL" dirty="0"/>
              <a:t>data naar andere browsers</a:t>
            </a:r>
          </a:p>
          <a:p>
            <a:pPr lvl="1"/>
            <a:r>
              <a:rPr lang="nl-NL" dirty="0" smtClean="0"/>
              <a:t>Zelfde </a:t>
            </a:r>
            <a:r>
              <a:rPr lang="nl-NL" dirty="0"/>
              <a:t>API </a:t>
            </a:r>
            <a:r>
              <a:rPr lang="nl-NL" dirty="0" smtClean="0"/>
              <a:t>als </a:t>
            </a:r>
            <a:r>
              <a:rPr lang="nl-NL" dirty="0" err="1"/>
              <a:t>WebSockets</a:t>
            </a:r>
            <a:endParaRPr lang="nl-NL" dirty="0"/>
          </a:p>
          <a:p>
            <a:pPr lvl="1"/>
            <a:r>
              <a:rPr lang="nl-NL" dirty="0" smtClean="0"/>
              <a:t>Zeer lage </a:t>
            </a:r>
            <a:r>
              <a:rPr lang="nl-NL" dirty="0" err="1"/>
              <a:t>latency</a:t>
            </a:r>
            <a:endParaRPr lang="nl-NL" dirty="0"/>
          </a:p>
          <a:p>
            <a:pPr lvl="1"/>
            <a:r>
              <a:rPr lang="nl-NL" dirty="0" smtClean="0"/>
              <a:t>Kies: </a:t>
            </a:r>
            <a:r>
              <a:rPr lang="nl-NL" dirty="0" err="1" smtClean="0"/>
              <a:t>Unreliable</a:t>
            </a:r>
            <a:r>
              <a:rPr lang="nl-NL" dirty="0" smtClean="0"/>
              <a:t> of </a:t>
            </a:r>
            <a:r>
              <a:rPr lang="nl-NL" dirty="0" err="1"/>
              <a:t>reliable</a:t>
            </a:r>
            <a:endParaRPr lang="nl-NL" dirty="0"/>
          </a:p>
          <a:p>
            <a:pPr lvl="1"/>
            <a:r>
              <a:rPr lang="nl-NL" dirty="0" smtClean="0"/>
              <a:t>Secure transport: DTLS</a:t>
            </a: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82</a:t>
            </a:fld>
            <a:endParaRPr lang="nl-NL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5" y="6326876"/>
            <a:ext cx="477420" cy="531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063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me the code…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constraints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{audio: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video: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nl-N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successCallback</a:t>
            </a:r>
            <a:r>
              <a:rPr lang="nl-N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nl-N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var video = </a:t>
            </a:r>
            <a:r>
              <a:rPr lang="nl-N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document.querySelector</a:t>
            </a:r>
            <a:r>
              <a:rPr lang="nl-N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("video"); </a:t>
            </a: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(window.URL) { </a:t>
            </a: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NL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video.src</a:t>
            </a: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N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window.URL.createObjectURL</a:t>
            </a:r>
            <a:r>
              <a:rPr lang="nl-N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nl-N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  <a:r>
              <a:rPr lang="nl-N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nl-N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NL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video.src</a:t>
            </a: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N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nl-N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  <a:b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b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errorCallback</a:t>
            </a:r>
            <a:r>
              <a:rPr lang="nl-N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(error</a:t>
            </a: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  <a:b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console.log</a:t>
            </a:r>
            <a:r>
              <a:rPr lang="nl-N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nl-N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navigator.getUserMedia</a:t>
            </a:r>
            <a:r>
              <a:rPr lang="nl-N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error: ", error); </a:t>
            </a: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b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navigator.getUserMedia</a:t>
            </a: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constraints</a:t>
            </a:r>
            <a:r>
              <a:rPr lang="nl-N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successCallback</a:t>
            </a:r>
            <a:r>
              <a:rPr lang="nl-N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l-N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errorCallback</a:t>
            </a:r>
            <a:r>
              <a:rPr lang="nl-N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83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853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OSI </a:t>
            </a:r>
            <a:r>
              <a:rPr lang="en-US" dirty="0" err="1" smtClean="0"/>
              <a:t>lagenmodel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Lagen</a:t>
            </a:r>
            <a:r>
              <a:rPr lang="en-US" dirty="0" smtClean="0"/>
              <a:t> XHR/SSE/</a:t>
            </a:r>
            <a:r>
              <a:rPr lang="en-US" dirty="0" err="1" smtClean="0"/>
              <a:t>ws</a:t>
            </a:r>
            <a:r>
              <a:rPr lang="en-US" dirty="0" smtClean="0"/>
              <a:t> vs. </a:t>
            </a:r>
            <a:r>
              <a:rPr lang="en-US" dirty="0" err="1" smtClean="0"/>
              <a:t>WebRTC</a:t>
            </a:r>
            <a:r>
              <a:rPr lang="en-US" dirty="0" smtClean="0"/>
              <a:t>: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84</a:t>
            </a:fld>
            <a:endParaRPr lang="nl-NL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56" y="1776144"/>
            <a:ext cx="5864870" cy="285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3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449" y="2346385"/>
            <a:ext cx="4882551" cy="3377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“</a:t>
            </a:r>
            <a:r>
              <a:rPr lang="nl-NL" dirty="0" err="1"/>
              <a:t>Session</a:t>
            </a:r>
            <a:r>
              <a:rPr lang="nl-NL" dirty="0"/>
              <a:t> </a:t>
            </a:r>
            <a:r>
              <a:rPr lang="nl-NL" dirty="0" err="1"/>
              <a:t>Traversal</a:t>
            </a:r>
            <a:r>
              <a:rPr lang="nl-NL" dirty="0"/>
              <a:t> Utilities </a:t>
            </a:r>
            <a:r>
              <a:rPr lang="nl-NL" dirty="0" err="1"/>
              <a:t>for</a:t>
            </a:r>
            <a:r>
              <a:rPr lang="nl-NL" dirty="0"/>
              <a:t> NAT</a:t>
            </a:r>
            <a:r>
              <a:rPr lang="nl-NL" dirty="0" smtClean="0"/>
              <a:t>”</a:t>
            </a:r>
          </a:p>
          <a:p>
            <a:pPr lvl="1"/>
            <a:r>
              <a:rPr lang="nl-NL" dirty="0"/>
              <a:t>IETF </a:t>
            </a:r>
            <a:r>
              <a:rPr lang="nl-NL" dirty="0">
                <a:hlinkClick r:id="rId3"/>
              </a:rPr>
              <a:t>STUN </a:t>
            </a:r>
            <a:r>
              <a:rPr lang="nl-NL" dirty="0" err="1">
                <a:hlinkClick r:id="rId3"/>
              </a:rPr>
              <a:t>rfc</a:t>
            </a:r>
            <a:r>
              <a:rPr lang="nl-NL" dirty="0">
                <a:hlinkClick r:id="rId3"/>
              </a:rPr>
              <a:t> </a:t>
            </a:r>
            <a:r>
              <a:rPr lang="nl-NL" dirty="0" smtClean="0">
                <a:hlinkClick r:id="rId3"/>
              </a:rPr>
              <a:t>5389</a:t>
            </a:r>
            <a:endParaRPr lang="nl-NL" dirty="0" smtClean="0"/>
          </a:p>
          <a:p>
            <a:r>
              <a:rPr lang="nl-NL" dirty="0" smtClean="0"/>
              <a:t>P2P </a:t>
            </a:r>
            <a:r>
              <a:rPr lang="nl-NL" dirty="0"/>
              <a:t>in </a:t>
            </a:r>
            <a:r>
              <a:rPr lang="nl-NL" dirty="0" smtClean="0"/>
              <a:t>het ‘tijdperk’ van firewalls &amp; </a:t>
            </a:r>
            <a:r>
              <a:rPr lang="nl-NL" dirty="0" err="1" smtClean="0"/>
              <a:t>NATs</a:t>
            </a:r>
            <a:endParaRPr lang="nl-NL" dirty="0" smtClean="0"/>
          </a:p>
          <a:p>
            <a:pPr lvl="1"/>
            <a:r>
              <a:rPr lang="en-US" dirty="0" smtClean="0"/>
              <a:t>“</a:t>
            </a:r>
            <a:r>
              <a:rPr lang="nl-NL" dirty="0"/>
              <a:t>Tell me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my</a:t>
            </a:r>
            <a:r>
              <a:rPr lang="nl-NL" dirty="0"/>
              <a:t> public IP </a:t>
            </a:r>
            <a:r>
              <a:rPr lang="nl-NL" dirty="0" err="1"/>
              <a:t>address</a:t>
            </a:r>
            <a:r>
              <a:rPr lang="nl-NL" dirty="0"/>
              <a:t> </a:t>
            </a:r>
            <a:r>
              <a:rPr lang="nl-NL" dirty="0" smtClean="0"/>
              <a:t>(</a:t>
            </a:r>
            <a:r>
              <a:rPr lang="nl-NL" dirty="0" err="1" smtClean="0"/>
              <a:t>and</a:t>
            </a:r>
            <a:r>
              <a:rPr lang="nl-NL" dirty="0" smtClean="0"/>
              <a:t> port!) is”</a:t>
            </a:r>
          </a:p>
          <a:p>
            <a:pPr lvl="1"/>
            <a:r>
              <a:rPr lang="nl-NL" dirty="0" err="1" smtClean="0"/>
              <a:t>NATs</a:t>
            </a:r>
            <a:r>
              <a:rPr lang="nl-NL" dirty="0" smtClean="0"/>
              <a:t> kunnen elkaar zien</a:t>
            </a:r>
            <a:endParaRPr lang="nl-NL" dirty="0"/>
          </a:p>
          <a:p>
            <a:pPr lvl="1"/>
            <a:r>
              <a:rPr lang="nl-NL" dirty="0" smtClean="0"/>
              <a:t>Goedkope server</a:t>
            </a:r>
            <a:endParaRPr lang="nl-NL" dirty="0"/>
          </a:p>
          <a:p>
            <a:pPr lvl="1"/>
            <a:r>
              <a:rPr lang="nl-NL" dirty="0" smtClean="0"/>
              <a:t>Media data gaat peer-</a:t>
            </a:r>
            <a:r>
              <a:rPr lang="nl-NL" dirty="0" err="1" smtClean="0"/>
              <a:t>to</a:t>
            </a:r>
            <a:r>
              <a:rPr lang="nl-NL" dirty="0" smtClean="0"/>
              <a:t>-peer</a:t>
            </a:r>
            <a:endParaRPr lang="nl-NL" dirty="0"/>
          </a:p>
          <a:p>
            <a:pPr marL="0" indent="0">
              <a:buNone/>
            </a:pPr>
            <a:endParaRPr lang="nl-NL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stun.l.google.com:19302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dirty="0"/>
          </a:p>
          <a:p>
            <a:r>
              <a:rPr lang="nl-NL" dirty="0"/>
              <a:t>Server </a:t>
            </a:r>
            <a:r>
              <a:rPr lang="nl-NL" dirty="0" smtClean="0"/>
              <a:t>software:</a:t>
            </a:r>
          </a:p>
          <a:p>
            <a:pPr lvl="1"/>
            <a:r>
              <a:rPr lang="nl-NL" dirty="0" err="1" smtClean="0"/>
              <a:t>WebRTC</a:t>
            </a:r>
            <a:r>
              <a:rPr lang="nl-NL" dirty="0" smtClean="0"/>
              <a:t> </a:t>
            </a:r>
            <a:r>
              <a:rPr lang="nl-NL" dirty="0" err="1"/>
              <a:t>components</a:t>
            </a:r>
            <a:r>
              <a:rPr lang="nl-NL" dirty="0"/>
              <a:t>: </a:t>
            </a:r>
            <a:r>
              <a:rPr lang="nl-NL" dirty="0" err="1"/>
              <a:t>stunserver</a:t>
            </a:r>
            <a:r>
              <a:rPr lang="nl-NL" dirty="0"/>
              <a:t>, turnserver</a:t>
            </a:r>
          </a:p>
          <a:p>
            <a:pPr lvl="1"/>
            <a:r>
              <a:rPr lang="nl-NL" dirty="0" smtClean="0"/>
              <a:t>rfc5766-turn-server </a:t>
            </a:r>
            <a:r>
              <a:rPr lang="nl-NL" dirty="0"/>
              <a:t>(</a:t>
            </a:r>
            <a:r>
              <a:rPr lang="nl-NL" dirty="0" err="1"/>
              <a:t>Amazon</a:t>
            </a:r>
            <a:r>
              <a:rPr lang="nl-NL" dirty="0"/>
              <a:t> VM image)</a:t>
            </a:r>
          </a:p>
          <a:p>
            <a:pPr lvl="1"/>
            <a:r>
              <a:rPr lang="nl-NL" dirty="0" err="1" smtClean="0"/>
              <a:t>restund</a:t>
            </a: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85</a:t>
            </a:fld>
            <a:endParaRPr lang="nl-NL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5" y="6326876"/>
            <a:ext cx="477420" cy="531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828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/>
              <a:t>Traversal Using Relays around </a:t>
            </a:r>
            <a:r>
              <a:rPr lang="en-US" dirty="0" smtClean="0"/>
              <a:t>NAT”</a:t>
            </a:r>
          </a:p>
          <a:p>
            <a:pPr lvl="1"/>
            <a:r>
              <a:rPr lang="nl-NL" dirty="0" smtClean="0"/>
              <a:t>IETF </a:t>
            </a:r>
            <a:r>
              <a:rPr lang="nl-NL" dirty="0">
                <a:hlinkClick r:id="rId2"/>
              </a:rPr>
              <a:t>Turn </a:t>
            </a:r>
            <a:r>
              <a:rPr lang="nl-NL" dirty="0" err="1">
                <a:hlinkClick r:id="rId2"/>
              </a:rPr>
              <a:t>rfc</a:t>
            </a:r>
            <a:r>
              <a:rPr lang="nl-NL" dirty="0">
                <a:hlinkClick r:id="rId2"/>
              </a:rPr>
              <a:t> </a:t>
            </a:r>
            <a:r>
              <a:rPr lang="nl-NL" dirty="0" smtClean="0">
                <a:hlinkClick r:id="rId2"/>
              </a:rPr>
              <a:t>5766</a:t>
            </a:r>
            <a:endParaRPr lang="en-US" dirty="0" smtClean="0"/>
          </a:p>
          <a:p>
            <a:r>
              <a:rPr lang="en-US" dirty="0" smtClean="0"/>
              <a:t>Cloud-based </a:t>
            </a:r>
            <a:r>
              <a:rPr lang="en-US" dirty="0"/>
              <a:t>fallback </a:t>
            </a:r>
            <a:r>
              <a:rPr lang="en-US" dirty="0" err="1" smtClean="0"/>
              <a:t>als</a:t>
            </a:r>
            <a:r>
              <a:rPr lang="en-US" dirty="0" smtClean="0"/>
              <a:t> peer-to-peer (direct of STUN) </a:t>
            </a:r>
            <a:r>
              <a:rPr lang="en-US" dirty="0" err="1" smtClean="0"/>
              <a:t>communicatie</a:t>
            </a:r>
            <a:r>
              <a:rPr lang="en-US" dirty="0" smtClean="0"/>
              <a:t> </a:t>
            </a:r>
            <a:r>
              <a:rPr lang="en-US" dirty="0" err="1" smtClean="0"/>
              <a:t>mislukt</a:t>
            </a:r>
            <a:endParaRPr lang="en-US" dirty="0"/>
          </a:p>
          <a:p>
            <a:r>
              <a:rPr lang="en-US" dirty="0" smtClean="0"/>
              <a:t>Media data </a:t>
            </a:r>
            <a:r>
              <a:rPr lang="en-US" dirty="0" err="1" smtClean="0"/>
              <a:t>gaat</a:t>
            </a:r>
            <a:r>
              <a:rPr lang="en-US" dirty="0" smtClean="0"/>
              <a:t> via (</a:t>
            </a:r>
            <a:r>
              <a:rPr lang="en-US" dirty="0" err="1" smtClean="0"/>
              <a:t>dure</a:t>
            </a:r>
            <a:r>
              <a:rPr lang="en-US" dirty="0" smtClean="0"/>
              <a:t>!) relay server</a:t>
            </a:r>
          </a:p>
          <a:p>
            <a:pPr lvl="1"/>
            <a:r>
              <a:rPr lang="en-US" b="1" dirty="0" err="1" smtClean="0"/>
              <a:t>Gebruikt</a:t>
            </a:r>
            <a:r>
              <a:rPr lang="en-US" b="1" dirty="0" smtClean="0"/>
              <a:t> server-</a:t>
            </a:r>
            <a:r>
              <a:rPr lang="en-US" b="1" dirty="0" err="1" smtClean="0"/>
              <a:t>bandbreedte</a:t>
            </a:r>
            <a:endParaRPr lang="en-US" b="1" dirty="0" smtClean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86</a:t>
            </a:fld>
            <a:endParaRPr lang="nl-NL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26" y="3013570"/>
            <a:ext cx="4862759" cy="3099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218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“Interactive </a:t>
            </a:r>
            <a:r>
              <a:rPr lang="nl-NL" dirty="0"/>
              <a:t>Connectivity </a:t>
            </a:r>
            <a:r>
              <a:rPr lang="nl-NL" dirty="0" smtClean="0"/>
              <a:t>Establishment”</a:t>
            </a:r>
          </a:p>
          <a:p>
            <a:r>
              <a:rPr lang="en-US" dirty="0" smtClean="0"/>
              <a:t>framework om peers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koppelen</a:t>
            </a:r>
            <a:endParaRPr lang="en-US" dirty="0"/>
          </a:p>
          <a:p>
            <a:r>
              <a:rPr lang="en-US" dirty="0" err="1" smtClean="0"/>
              <a:t>Zoekt</a:t>
            </a:r>
            <a:r>
              <a:rPr lang="en-US" dirty="0" smtClean="0"/>
              <a:t> </a:t>
            </a:r>
            <a:r>
              <a:rPr lang="en-US" dirty="0" err="1" smtClean="0"/>
              <a:t>beste</a:t>
            </a:r>
            <a:r>
              <a:rPr lang="en-US" dirty="0" smtClean="0"/>
              <a:t> pad </a:t>
            </a:r>
            <a:r>
              <a:rPr lang="en-US" dirty="0" err="1" smtClean="0"/>
              <a:t>voor</a:t>
            </a:r>
            <a:r>
              <a:rPr lang="en-US" dirty="0" smtClean="0"/>
              <a:t> </a:t>
            </a:r>
            <a:r>
              <a:rPr lang="en-US" dirty="0" err="1" smtClean="0"/>
              <a:t>elke</a:t>
            </a:r>
            <a:r>
              <a:rPr lang="en-US" dirty="0" smtClean="0"/>
              <a:t> </a:t>
            </a:r>
            <a:r>
              <a:rPr lang="en-US" dirty="0" err="1" smtClean="0"/>
              <a:t>oproep</a:t>
            </a:r>
            <a:endParaRPr lang="en-US" dirty="0" smtClean="0"/>
          </a:p>
          <a:p>
            <a:pPr lvl="1"/>
            <a:r>
              <a:rPr lang="en-US" dirty="0" smtClean="0"/>
              <a:t>STUN met TURN fallback</a:t>
            </a:r>
          </a:p>
          <a:p>
            <a:r>
              <a:rPr lang="en-US" dirty="0" smtClean="0"/>
              <a:t>Mei 2014: </a:t>
            </a:r>
            <a:r>
              <a:rPr lang="en-US" dirty="0" smtClean="0">
                <a:hlinkClick r:id="rId2"/>
              </a:rPr>
              <a:t>&gt;92% browsers STUN-capable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87</a:t>
            </a:fld>
            <a:endParaRPr lang="nl-NL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92" y="3137769"/>
            <a:ext cx="4286250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268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Signalling</a:t>
            </a:r>
            <a:r>
              <a:rPr lang="en-US" dirty="0" smtClean="0"/>
              <a:t> &amp; p2p </a:t>
            </a:r>
            <a:r>
              <a:rPr lang="en-US" dirty="0" err="1" smtClean="0"/>
              <a:t>netwerken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"</a:t>
            </a:r>
            <a:r>
              <a:rPr lang="nl-NL" dirty="0" err="1" smtClean="0"/>
              <a:t>signalling</a:t>
            </a:r>
            <a:r>
              <a:rPr lang="nl-NL" dirty="0" smtClean="0"/>
              <a:t>“:</a:t>
            </a:r>
          </a:p>
          <a:p>
            <a:pPr lvl="1"/>
            <a:r>
              <a:rPr lang="nl-NL" dirty="0" smtClean="0"/>
              <a:t>Verbinding opzetten via </a:t>
            </a:r>
            <a:r>
              <a:rPr lang="nl-NL" dirty="0" err="1" smtClean="0"/>
              <a:t>opaque</a:t>
            </a:r>
            <a:r>
              <a:rPr lang="nl-NL" dirty="0" smtClean="0"/>
              <a:t> </a:t>
            </a:r>
            <a:r>
              <a:rPr lang="nl-NL" dirty="0" err="1" smtClean="0"/>
              <a:t>RTCSessionDescription</a:t>
            </a:r>
            <a:endParaRPr lang="nl-NL" dirty="0" smtClean="0"/>
          </a:p>
          <a:p>
            <a:pPr lvl="2"/>
            <a:r>
              <a:rPr lang="nl-NL" dirty="0" err="1"/>
              <a:t>handshake</a:t>
            </a:r>
            <a:r>
              <a:rPr lang="nl-NL" dirty="0"/>
              <a:t>; content </a:t>
            </a:r>
            <a:r>
              <a:rPr lang="nl-NL" dirty="0" err="1" smtClean="0"/>
              <a:t>negotiation</a:t>
            </a:r>
            <a:r>
              <a:rPr lang="nl-NL" dirty="0" smtClean="0"/>
              <a:t>. Vgl. </a:t>
            </a:r>
            <a:r>
              <a:rPr lang="nl-NL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Accepts</a:t>
            </a:r>
            <a:r>
              <a:rPr lang="nl-N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nl-NL" dirty="0" smtClean="0"/>
              <a:t> HTTP header</a:t>
            </a:r>
          </a:p>
          <a:p>
            <a:pPr lvl="2"/>
            <a:r>
              <a:rPr lang="nl-NL" dirty="0"/>
              <a:t>SDP: </a:t>
            </a:r>
            <a:r>
              <a:rPr lang="nl-NL" dirty="0" err="1"/>
              <a:t>Session</a:t>
            </a:r>
            <a:r>
              <a:rPr lang="nl-NL" dirty="0"/>
              <a:t> </a:t>
            </a:r>
            <a:r>
              <a:rPr lang="nl-NL" dirty="0" err="1"/>
              <a:t>Description</a:t>
            </a:r>
            <a:r>
              <a:rPr lang="nl-NL" dirty="0"/>
              <a:t> Protocol </a:t>
            </a:r>
            <a:endParaRPr lang="nl-NL" dirty="0" smtClean="0"/>
          </a:p>
          <a:p>
            <a:pPr lvl="1"/>
            <a:r>
              <a:rPr lang="nl-NL" dirty="0" smtClean="0"/>
              <a:t>Zelf bepalen hoe hiermee je ‘peer’ te vinden</a:t>
            </a:r>
          </a:p>
          <a:p>
            <a:pPr lvl="2"/>
            <a:r>
              <a:rPr lang="nl-NL" dirty="0" smtClean="0"/>
              <a:t>tip: stuur via HTTPS (of </a:t>
            </a:r>
            <a:r>
              <a:rPr lang="nl-NL" dirty="0" err="1" smtClean="0"/>
              <a:t>wss</a:t>
            </a:r>
            <a:r>
              <a:rPr lang="nl-NL" dirty="0" smtClean="0"/>
              <a:t>, </a:t>
            </a:r>
            <a:r>
              <a:rPr lang="nl-NL" dirty="0" err="1" smtClean="0"/>
              <a:t>SocketIO</a:t>
            </a:r>
            <a:r>
              <a:rPr lang="nl-NL" dirty="0" smtClean="0"/>
              <a:t>, …) naar een </a:t>
            </a:r>
            <a:r>
              <a:rPr lang="nl-NL" dirty="0" err="1" smtClean="0"/>
              <a:t>cloud-based</a:t>
            </a:r>
            <a:r>
              <a:rPr lang="nl-NL" dirty="0" smtClean="0"/>
              <a:t> server</a:t>
            </a:r>
          </a:p>
          <a:p>
            <a:endParaRPr lang="nl-NL" dirty="0"/>
          </a:p>
          <a:p>
            <a:r>
              <a:rPr lang="nl-NL" dirty="0" smtClean="0"/>
              <a:t>Mogelijke netwerkstructuren voor media </a:t>
            </a:r>
            <a:r>
              <a:rPr lang="nl-NL" dirty="0" err="1" smtClean="0"/>
              <a:t>streams</a:t>
            </a:r>
            <a:r>
              <a:rPr lang="nl-NL" dirty="0" smtClean="0"/>
              <a:t>:</a:t>
            </a:r>
            <a:endParaRPr lang="nl-NL" dirty="0"/>
          </a:p>
          <a:p>
            <a:pPr lvl="1"/>
            <a:r>
              <a:rPr lang="nl-NL" dirty="0" err="1" smtClean="0"/>
              <a:t>mesh</a:t>
            </a:r>
            <a:r>
              <a:rPr lang="nl-NL" dirty="0"/>
              <a:t>; </a:t>
            </a:r>
            <a:r>
              <a:rPr lang="nl-NL" dirty="0" smtClean="0"/>
              <a:t>duur (n-op-m)</a:t>
            </a:r>
            <a:endParaRPr lang="nl-NL" dirty="0"/>
          </a:p>
          <a:p>
            <a:pPr lvl="1"/>
            <a:r>
              <a:rPr lang="nl-NL" dirty="0" smtClean="0"/>
              <a:t>ster</a:t>
            </a:r>
            <a:endParaRPr lang="nl-NL" dirty="0"/>
          </a:p>
          <a:p>
            <a:pPr lvl="1"/>
            <a:r>
              <a:rPr lang="nl-NL" dirty="0" smtClean="0"/>
              <a:t>MCU (Multi-point </a:t>
            </a:r>
            <a:r>
              <a:rPr lang="nl-NL" dirty="0"/>
              <a:t>Control </a:t>
            </a:r>
            <a:r>
              <a:rPr lang="nl-NL" dirty="0" smtClean="0"/>
              <a:t>Unit): bv. </a:t>
            </a:r>
            <a:r>
              <a:rPr lang="nl-NL" dirty="0"/>
              <a:t>call center</a:t>
            </a:r>
            <a:r>
              <a:rPr lang="nl-NL" dirty="0" smtClean="0"/>
              <a:t>)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88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674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 security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server </a:t>
            </a:r>
            <a:r>
              <a:rPr lang="nl-NL" dirty="0" err="1"/>
              <a:t>signalling</a:t>
            </a:r>
            <a:r>
              <a:rPr lang="nl-NL" dirty="0"/>
              <a:t>: </a:t>
            </a:r>
            <a:r>
              <a:rPr lang="nl-NL" dirty="0" smtClean="0"/>
              <a:t>liefst SSL-beveiligd, bv. HTTPS of WSS</a:t>
            </a:r>
            <a:endParaRPr lang="nl-NL" dirty="0"/>
          </a:p>
          <a:p>
            <a:r>
              <a:rPr lang="nl-NL" dirty="0" smtClean="0"/>
              <a:t>media</a:t>
            </a:r>
            <a:r>
              <a:rPr lang="nl-NL" dirty="0"/>
              <a:t>: </a:t>
            </a:r>
            <a:r>
              <a:rPr lang="nl-NL" dirty="0" smtClean="0"/>
              <a:t>SRTP (Secure RTP)</a:t>
            </a:r>
            <a:endParaRPr lang="nl-NL" dirty="0"/>
          </a:p>
          <a:p>
            <a:r>
              <a:rPr lang="nl-NL" dirty="0" smtClean="0"/>
              <a:t>data</a:t>
            </a:r>
            <a:r>
              <a:rPr lang="nl-NL" dirty="0"/>
              <a:t>: DTLS (TLS over UDP)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89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792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Slogan van de dag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GB" sz="4800" dirty="0" smtClean="0"/>
          </a:p>
          <a:p>
            <a:pPr marL="0" indent="0" algn="ctr">
              <a:buNone/>
            </a:pPr>
            <a:endParaRPr lang="en-GB" sz="4800" dirty="0" smtClean="0"/>
          </a:p>
          <a:p>
            <a:pPr marL="0" indent="0" algn="ctr">
              <a:buNone/>
            </a:pPr>
            <a:r>
              <a:rPr lang="en-GB" sz="4800" dirty="0" smtClean="0"/>
              <a:t>It's the </a:t>
            </a:r>
            <a:r>
              <a:rPr lang="en-GB" sz="4800" dirty="0" err="1" smtClean="0"/>
              <a:t>asynchronicity</a:t>
            </a:r>
            <a:r>
              <a:rPr lang="en-GB" sz="4800" dirty="0" smtClean="0"/>
              <a:t>, stupid!</a:t>
            </a:r>
            <a:endParaRPr lang="en-GB" sz="48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9</a:t>
            </a:fld>
            <a:endParaRPr lang="nl-NL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143" y="1283029"/>
            <a:ext cx="1685714" cy="1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1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Evaluatie</a:t>
            </a:r>
            <a:r>
              <a:rPr lang="en-US" dirty="0" smtClean="0"/>
              <a:t> </a:t>
            </a:r>
            <a:r>
              <a:rPr lang="en-US" dirty="0" err="1" smtClean="0"/>
              <a:t>leerdoelen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963" y="1822182"/>
            <a:ext cx="8572500" cy="2818830"/>
          </a:xfrm>
          <a:ln w="63500">
            <a:solidFill>
              <a:schemeClr val="tx1"/>
            </a:solidFill>
          </a:ln>
        </p:spPr>
        <p:txBody>
          <a:bodyPr/>
          <a:lstStyle/>
          <a:p>
            <a:r>
              <a:rPr lang="nl-NL" dirty="0"/>
              <a:t>toepassingsgebieden van </a:t>
            </a:r>
            <a:r>
              <a:rPr lang="nl-NL" dirty="0" err="1"/>
              <a:t>webrtc</a:t>
            </a:r>
            <a:r>
              <a:rPr lang="nl-NL" dirty="0"/>
              <a:t> kunnen noemen</a:t>
            </a:r>
          </a:p>
          <a:p>
            <a:r>
              <a:rPr lang="nl-NL" dirty="0"/>
              <a:t>ondersteunde media en </a:t>
            </a:r>
            <a:r>
              <a:rPr lang="nl-NL" dirty="0" err="1"/>
              <a:t>codecs</a:t>
            </a:r>
            <a:r>
              <a:rPr lang="nl-NL" dirty="0"/>
              <a:t> kennen</a:t>
            </a:r>
          </a:p>
          <a:p>
            <a:r>
              <a:rPr lang="nl-NL" dirty="0"/>
              <a:t>bekend zijn met beperkingen van en toekomstplannen voor </a:t>
            </a:r>
            <a:r>
              <a:rPr lang="nl-NL" dirty="0" err="1"/>
              <a:t>webrtc</a:t>
            </a:r>
            <a:endParaRPr lang="nl-NL" dirty="0"/>
          </a:p>
          <a:p>
            <a:r>
              <a:rPr lang="nl-NL" dirty="0"/>
              <a:t>inzicht in </a:t>
            </a:r>
            <a:r>
              <a:rPr lang="nl-NL" dirty="0" err="1"/>
              <a:t>webrtc</a:t>
            </a:r>
            <a:r>
              <a:rPr lang="nl-NL" dirty="0"/>
              <a:t>-ondersteuning door browsers &amp; servers</a:t>
            </a:r>
          </a:p>
          <a:p>
            <a:r>
              <a:rPr lang="nl-NL" dirty="0"/>
              <a:t>basiskennis van </a:t>
            </a:r>
            <a:r>
              <a:rPr lang="nl-NL" dirty="0" err="1"/>
              <a:t>webrtc</a:t>
            </a:r>
            <a:r>
              <a:rPr lang="nl-NL" dirty="0"/>
              <a:t> javascript API</a:t>
            </a:r>
          </a:p>
          <a:p>
            <a:r>
              <a:rPr lang="nl-NL" dirty="0"/>
              <a:t>weten op welke manier signalen en media </a:t>
            </a:r>
            <a:r>
              <a:rPr lang="nl-NL" dirty="0" err="1"/>
              <a:t>streams</a:t>
            </a:r>
            <a:r>
              <a:rPr lang="nl-NL" dirty="0"/>
              <a:t> getransporteerd worden</a:t>
            </a:r>
          </a:p>
          <a:p>
            <a:r>
              <a:rPr lang="nl-NL" dirty="0"/>
              <a:t>kennis over transportbeveiliging in </a:t>
            </a:r>
            <a:r>
              <a:rPr lang="nl-NL" dirty="0" err="1"/>
              <a:t>webrtc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90</a:t>
            </a:fld>
            <a:endParaRPr lang="nl-NL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256" y="0"/>
            <a:ext cx="1483743" cy="1528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206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Evaluatie</a:t>
            </a:r>
            <a:r>
              <a:rPr lang="en-US" dirty="0" smtClean="0"/>
              <a:t> </a:t>
            </a:r>
            <a:r>
              <a:rPr lang="en-US" dirty="0" err="1" smtClean="0"/>
              <a:t>leerdoelen</a:t>
            </a:r>
            <a:r>
              <a:rPr lang="en-US" dirty="0" smtClean="0"/>
              <a:t> - quiz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963" y="1822182"/>
            <a:ext cx="8572500" cy="2818830"/>
          </a:xfrm>
          <a:ln w="63500">
            <a:solidFill>
              <a:schemeClr val="tx1"/>
            </a:solidFill>
          </a:ln>
        </p:spPr>
        <p:txBody>
          <a:bodyPr/>
          <a:lstStyle/>
          <a:p>
            <a:pPr marL="342900" indent="-342900">
              <a:buFont typeface="+mj-lt"/>
              <a:buAutoNum type="alphaUcPeriod"/>
            </a:pPr>
            <a:r>
              <a:rPr lang="nl-NL" dirty="0"/>
              <a:t>noem een toepassingsgebied van </a:t>
            </a:r>
            <a:r>
              <a:rPr lang="nl-NL" dirty="0" err="1"/>
              <a:t>webrtc</a:t>
            </a:r>
            <a:endParaRPr lang="nl-NL" dirty="0"/>
          </a:p>
          <a:p>
            <a:pPr marL="342900" indent="-342900">
              <a:buFont typeface="+mj-lt"/>
              <a:buAutoNum type="alphaUcPeriod"/>
            </a:pPr>
            <a:r>
              <a:rPr lang="nl-NL" dirty="0"/>
              <a:t>welke video </a:t>
            </a:r>
            <a:r>
              <a:rPr lang="nl-NL" dirty="0" err="1"/>
              <a:t>codec</a:t>
            </a:r>
            <a:r>
              <a:rPr lang="nl-NL" dirty="0"/>
              <a:t> wordt ondersteund?</a:t>
            </a:r>
          </a:p>
          <a:p>
            <a:pPr marL="342900" indent="-342900">
              <a:buFont typeface="+mj-lt"/>
              <a:buAutoNum type="alphaUcPeriod"/>
            </a:pPr>
            <a:r>
              <a:rPr lang="nl-NL" dirty="0"/>
              <a:t>kun je </a:t>
            </a:r>
            <a:r>
              <a:rPr lang="nl-NL" dirty="0" err="1"/>
              <a:t>Skypen</a:t>
            </a:r>
            <a:r>
              <a:rPr lang="nl-NL" dirty="0"/>
              <a:t> via </a:t>
            </a:r>
            <a:r>
              <a:rPr lang="nl-NL" dirty="0" err="1"/>
              <a:t>WebRTC</a:t>
            </a:r>
            <a:r>
              <a:rPr lang="nl-NL" dirty="0"/>
              <a:t>?</a:t>
            </a:r>
          </a:p>
          <a:p>
            <a:pPr marL="342900" indent="-342900">
              <a:buFont typeface="+mj-lt"/>
              <a:buAutoNum type="alphaUcPeriod"/>
            </a:pPr>
            <a:r>
              <a:rPr lang="nl-NL" dirty="0"/>
              <a:t>kun je op een Mac </a:t>
            </a:r>
            <a:r>
              <a:rPr lang="nl-NL" dirty="0" err="1"/>
              <a:t>WebRTC'en</a:t>
            </a:r>
            <a:r>
              <a:rPr lang="nl-NL" dirty="0"/>
              <a:t>?</a:t>
            </a:r>
          </a:p>
          <a:p>
            <a:pPr marL="342900" indent="-342900">
              <a:buFont typeface="+mj-lt"/>
              <a:buAutoNum type="alphaUcPeriod"/>
            </a:pPr>
            <a:r>
              <a:rPr lang="nl-NL" dirty="0"/>
              <a:t>Met welke API call vraag je toegang tot camera of microfoon?</a:t>
            </a:r>
          </a:p>
          <a:p>
            <a:pPr marL="342900" indent="-342900">
              <a:buFont typeface="+mj-lt"/>
              <a:buAutoNum type="alphaUcPeriod"/>
            </a:pPr>
            <a:r>
              <a:rPr lang="nl-NL" dirty="0"/>
              <a:t>gaan signalen rechtstreeks van </a:t>
            </a:r>
            <a:r>
              <a:rPr lang="nl-NL" dirty="0" err="1"/>
              <a:t>chatter</a:t>
            </a:r>
            <a:r>
              <a:rPr lang="nl-NL" dirty="0"/>
              <a:t> naar </a:t>
            </a:r>
            <a:r>
              <a:rPr lang="nl-NL" dirty="0" err="1"/>
              <a:t>chatter</a:t>
            </a:r>
            <a:r>
              <a:rPr lang="nl-NL" dirty="0"/>
              <a:t>? en audio/video data?</a:t>
            </a:r>
          </a:p>
          <a:p>
            <a:pPr marL="342900" indent="-342900">
              <a:buFont typeface="+mj-lt"/>
              <a:buAutoNum type="alphaUcPeriod"/>
            </a:pPr>
            <a:r>
              <a:rPr lang="nl-NL" dirty="0"/>
              <a:t>wordt alle </a:t>
            </a:r>
            <a:r>
              <a:rPr lang="nl-NL" dirty="0" err="1"/>
              <a:t>webrtc</a:t>
            </a:r>
            <a:r>
              <a:rPr lang="nl-NL" dirty="0"/>
              <a:t> verkeer beveiligd?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91</a:t>
            </a:fld>
            <a:endParaRPr lang="nl-NL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256" y="0"/>
            <a:ext cx="1483743" cy="1528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846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4543425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HTML5 Server Sent Events</a:t>
            </a:r>
            <a:endParaRPr lang="nl-NL" dirty="0"/>
          </a:p>
        </p:txBody>
      </p:sp>
      <p:sp>
        <p:nvSpPr>
          <p:cNvPr id="6" name="Ond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741872" cy="89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60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Leerdoelen</a:t>
            </a:r>
            <a:r>
              <a:rPr lang="en-US" dirty="0" smtClean="0"/>
              <a:t> SSE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34963" y="2426031"/>
            <a:ext cx="8572500" cy="1731902"/>
          </a:xfrm>
          <a:ln w="63500">
            <a:solidFill>
              <a:schemeClr val="tx1"/>
            </a:solidFill>
          </a:ln>
        </p:spPr>
        <p:txBody>
          <a:bodyPr/>
          <a:lstStyle/>
          <a:p>
            <a:r>
              <a:rPr lang="nl-NL" dirty="0"/>
              <a:t>voor- en nadelen van Server Sent Events kennen</a:t>
            </a:r>
          </a:p>
          <a:p>
            <a:r>
              <a:rPr lang="nl-NL" dirty="0" smtClean="0"/>
              <a:t>praktische </a:t>
            </a:r>
            <a:r>
              <a:rPr lang="nl-NL" dirty="0"/>
              <a:t>ervaring met Javascript API</a:t>
            </a:r>
          </a:p>
          <a:p>
            <a:r>
              <a:rPr lang="nl-NL" dirty="0"/>
              <a:t>onderliggende data-</a:t>
            </a:r>
            <a:r>
              <a:rPr lang="nl-NL" dirty="0" err="1"/>
              <a:t>encoding</a:t>
            </a:r>
            <a:r>
              <a:rPr lang="nl-NL" dirty="0"/>
              <a:t> begrijpen</a:t>
            </a:r>
          </a:p>
          <a:p>
            <a:r>
              <a:rPr lang="nl-NL" dirty="0" smtClean="0"/>
              <a:t>praktische </a:t>
            </a:r>
            <a:r>
              <a:rPr lang="nl-NL" dirty="0"/>
              <a:t>ervaring met gebruik SSE in Jersey JAX-RS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93</a:t>
            </a:fld>
            <a:endParaRPr lang="nl-NL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1" r="17266"/>
          <a:stretch/>
        </p:blipFill>
        <p:spPr bwMode="auto">
          <a:xfrm>
            <a:off x="7395533" y="-17253"/>
            <a:ext cx="1725283" cy="159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600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HTML5 </a:t>
            </a:r>
            <a:r>
              <a:rPr lang="en-US" dirty="0" smtClean="0">
                <a:hlinkClick r:id="rId3"/>
              </a:rPr>
              <a:t>Server Sent Events</a:t>
            </a:r>
            <a:endParaRPr lang="en-US" dirty="0" smtClean="0"/>
          </a:p>
          <a:p>
            <a:pPr lvl="1"/>
            <a:r>
              <a:rPr lang="nl-NL" b="1" dirty="0"/>
              <a:t>1-way </a:t>
            </a:r>
            <a:r>
              <a:rPr lang="nl-NL" dirty="0"/>
              <a:t>server-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smtClean="0"/>
              <a:t>events</a:t>
            </a:r>
            <a:br>
              <a:rPr lang="nl-NL" dirty="0" smtClean="0"/>
            </a:br>
            <a:endParaRPr lang="en-US" dirty="0" smtClean="0"/>
          </a:p>
          <a:p>
            <a:r>
              <a:rPr lang="en-US" dirty="0" smtClean="0"/>
              <a:t>Browser support:</a:t>
            </a:r>
            <a:endParaRPr lang="nl-NL" dirty="0" smtClean="0"/>
          </a:p>
          <a:p>
            <a:pPr lvl="1"/>
            <a:r>
              <a:rPr lang="nl-NL" dirty="0" smtClean="0"/>
              <a:t>Opera sinds 2006</a:t>
            </a:r>
            <a:endParaRPr lang="nl-NL" dirty="0"/>
          </a:p>
          <a:p>
            <a:pPr lvl="1"/>
            <a:r>
              <a:rPr lang="nl-NL" i="1" dirty="0" smtClean="0"/>
              <a:t>niet</a:t>
            </a:r>
            <a:r>
              <a:rPr lang="nl-NL" dirty="0" smtClean="0"/>
              <a:t> IE noch Edge :-(</a:t>
            </a:r>
          </a:p>
          <a:p>
            <a:pPr lvl="2"/>
            <a:r>
              <a:rPr lang="nl-NL" dirty="0" smtClean="0">
                <a:hlinkClick r:id="rId4"/>
              </a:rPr>
              <a:t>‘Under Consideration’</a:t>
            </a:r>
            <a:r>
              <a:rPr lang="nl-NL" dirty="0" smtClean="0"/>
              <a:t> – feb-2016 (.Net </a:t>
            </a:r>
            <a:r>
              <a:rPr lang="nl-NL" dirty="0" smtClean="0">
                <a:hlinkClick r:id="rId5"/>
              </a:rPr>
              <a:t>SignalR</a:t>
            </a:r>
            <a:r>
              <a:rPr lang="nl-NL" dirty="0" smtClean="0"/>
              <a:t>: cf. Atmosphere)</a:t>
            </a:r>
            <a:br>
              <a:rPr lang="nl-NL" dirty="0" smtClean="0"/>
            </a:br>
            <a:endParaRPr lang="nl-NL" dirty="0" smtClean="0"/>
          </a:p>
          <a:p>
            <a:r>
              <a:rPr lang="en-US" dirty="0" err="1" smtClean="0"/>
              <a:t>Simpeler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websockets</a:t>
            </a:r>
            <a:endParaRPr lang="en-US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94</a:t>
            </a:fld>
            <a:endParaRPr lang="nl-NL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352" y="2"/>
            <a:ext cx="3535647" cy="234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532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SSE - </a:t>
            </a:r>
            <a:r>
              <a:rPr lang="en-US" dirty="0" err="1" smtClean="0"/>
              <a:t>techniek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Lijkt</a:t>
            </a:r>
            <a:r>
              <a:rPr lang="en-US" dirty="0" smtClean="0"/>
              <a:t> op Long polling/HTTP streaming, maar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zonder</a:t>
            </a:r>
            <a:r>
              <a:rPr lang="en-US" dirty="0" smtClean="0"/>
              <a:t> hacks</a:t>
            </a:r>
            <a:br>
              <a:rPr lang="en-US" dirty="0" smtClean="0"/>
            </a:br>
            <a:endParaRPr lang="nl-NL" dirty="0"/>
          </a:p>
          <a:p>
            <a:r>
              <a:rPr lang="en-US" dirty="0" err="1" smtClean="0"/>
              <a:t>Gebruikt</a:t>
            </a:r>
            <a:r>
              <a:rPr lang="en-US" dirty="0" smtClean="0"/>
              <a:t> plain-old HTTP &amp; application server </a:t>
            </a:r>
            <a:r>
              <a:rPr lang="en-US" dirty="0" err="1" smtClean="0"/>
              <a:t>implementaties</a:t>
            </a:r>
            <a:endParaRPr lang="nl-NL" dirty="0" smtClean="0"/>
          </a:p>
          <a:p>
            <a:pPr lvl="1"/>
            <a:r>
              <a:rPr lang="nl-NL" dirty="0" smtClean="0"/>
              <a:t>Nieuw '</a:t>
            </a:r>
            <a:r>
              <a:rPr lang="nl-NL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nl-N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/event-</a:t>
            </a:r>
            <a:r>
              <a:rPr lang="nl-NL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stream</a:t>
            </a:r>
            <a:r>
              <a:rPr lang="nl-NL" dirty="0"/>
              <a:t>' Content-Type </a:t>
            </a:r>
            <a:endParaRPr lang="nl-NL" dirty="0" smtClean="0"/>
          </a:p>
          <a:p>
            <a:pPr lvl="1"/>
            <a:r>
              <a:rPr lang="nl-NL" dirty="0" err="1" smtClean="0"/>
              <a:t>text-based</a:t>
            </a:r>
            <a:r>
              <a:rPr lang="nl-NL" dirty="0" smtClean="0"/>
              <a:t> </a:t>
            </a:r>
            <a:r>
              <a:rPr lang="nl-NL" dirty="0" err="1" smtClean="0"/>
              <a:t>encoding</a:t>
            </a:r>
            <a:endParaRPr lang="nl-NL" dirty="0" smtClean="0"/>
          </a:p>
          <a:p>
            <a:pPr lvl="2"/>
            <a:r>
              <a:rPr lang="en-US" dirty="0" err="1" smtClean="0"/>
              <a:t>bericht</a:t>
            </a:r>
            <a:endParaRPr lang="en-US" dirty="0" smtClean="0"/>
          </a:p>
          <a:p>
            <a:pPr lvl="2"/>
            <a:r>
              <a:rPr lang="en-US" dirty="0" smtClean="0"/>
              <a:t>metadata</a:t>
            </a:r>
            <a:endParaRPr lang="nl-NL" dirty="0" smtClean="0"/>
          </a:p>
          <a:p>
            <a:pPr lvl="1"/>
            <a:r>
              <a:rPr lang="nl-NL" dirty="0" smtClean="0"/>
              <a:t>Event </a:t>
            </a:r>
            <a:r>
              <a:rPr lang="nl-NL" dirty="0"/>
              <a:t>separator: 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nl-N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n\n</a:t>
            </a:r>
            <a:br>
              <a:rPr lang="nl-NL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dirty="0" smtClean="0"/>
              <a:t>Javascript API</a:t>
            </a:r>
            <a:r>
              <a:rPr lang="nl-NL" dirty="0"/>
              <a:t>: </a:t>
            </a:r>
            <a:r>
              <a:rPr lang="nl-NL" dirty="0" err="1" smtClean="0">
                <a:hlinkClick r:id="rId2"/>
              </a:rPr>
              <a:t>EventSource</a:t>
            </a: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r>
              <a:rPr lang="en-US" dirty="0" err="1" smtClean="0"/>
              <a:t>Zie</a:t>
            </a:r>
            <a:r>
              <a:rPr lang="en-US" dirty="0" smtClean="0"/>
              <a:t> </a:t>
            </a:r>
            <a:r>
              <a:rPr lang="en-US" dirty="0" err="1" smtClean="0"/>
              <a:t>ook</a:t>
            </a:r>
            <a:r>
              <a:rPr lang="en-US" dirty="0" smtClean="0"/>
              <a:t> </a:t>
            </a:r>
            <a:r>
              <a:rPr lang="nl-NL" dirty="0" smtClean="0">
                <a:hlinkClick r:id="rId3"/>
              </a:rPr>
              <a:t>HTML5rocks tutorial</a:t>
            </a:r>
            <a:r>
              <a:rPr lang="nl-NL" dirty="0" smtClean="0"/>
              <a:t> en </a:t>
            </a:r>
            <a:r>
              <a:rPr lang="nl-NL" dirty="0" smtClean="0">
                <a:hlinkClick r:id="rId4"/>
              </a:rPr>
              <a:t>HTML5doctor tutorial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95</a:t>
            </a:fld>
            <a:endParaRPr lang="nl-NL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175" y="2"/>
            <a:ext cx="1767824" cy="1173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095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SSE </a:t>
            </a:r>
            <a:r>
              <a:rPr lang="en-US" dirty="0" err="1" smtClean="0"/>
              <a:t>Javascript</a:t>
            </a:r>
            <a:r>
              <a:rPr lang="en-US" dirty="0" smtClean="0"/>
              <a:t> </a:t>
            </a:r>
            <a:r>
              <a:rPr lang="en-US" dirty="0" err="1" smtClean="0"/>
              <a:t>voorbeeldcode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source = new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EventSource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('/some/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source.onmessage</a:t>
            </a:r>
            <a:r>
              <a:rPr lang="nl-N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(e) </a:t>
            </a:r>
            <a:r>
              <a:rPr lang="nl-N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nl-NL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console.log("Received SSE event: " +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e.data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96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360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SSE </a:t>
            </a:r>
            <a:r>
              <a:rPr lang="en-US" dirty="0" err="1" smtClean="0"/>
              <a:t>velden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cs typeface="Courier New" panose="02070309020205020404" pitchFamily="49" charset="0"/>
              </a:rPr>
              <a:t>De server </a:t>
            </a:r>
            <a:r>
              <a:rPr lang="en-US" dirty="0" err="1" smtClean="0">
                <a:cs typeface="Courier New" panose="02070309020205020404" pitchFamily="49" charset="0"/>
              </a:rPr>
              <a:t>kan</a:t>
            </a:r>
            <a:r>
              <a:rPr lang="en-US" dirty="0" smtClean="0">
                <a:cs typeface="Courier New" panose="02070309020205020404" pitchFamily="49" charset="0"/>
              </a:rPr>
              <a:t> de </a:t>
            </a:r>
            <a:r>
              <a:rPr lang="en-US" dirty="0" err="1" smtClean="0">
                <a:cs typeface="Courier New" panose="02070309020205020404" pitchFamily="49" charset="0"/>
              </a:rPr>
              <a:t>volgende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cs typeface="Courier New" panose="02070309020205020404" pitchFamily="49" charset="0"/>
              </a:rPr>
              <a:t>velden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cs typeface="Courier New" panose="02070309020205020404" pitchFamily="49" charset="0"/>
              </a:rPr>
              <a:t>meesturen</a:t>
            </a:r>
            <a:r>
              <a:rPr lang="en-US" dirty="0" smtClean="0">
                <a:cs typeface="Courier New" panose="02070309020205020404" pitchFamily="49" charset="0"/>
              </a:rPr>
              <a:t> per SSE </a:t>
            </a:r>
            <a:r>
              <a:rPr lang="en-US" dirty="0" err="1" smtClean="0">
                <a:cs typeface="Courier New" panose="02070309020205020404" pitchFamily="49" charset="0"/>
              </a:rPr>
              <a:t>bericht</a:t>
            </a:r>
            <a:r>
              <a:rPr lang="en-US" dirty="0" smtClean="0">
                <a:cs typeface="Courier New" panose="02070309020205020404" pitchFamily="49" charset="0"/>
              </a:rPr>
              <a:t>:</a:t>
            </a:r>
            <a:br>
              <a:rPr lang="en-US" dirty="0" smtClean="0">
                <a:cs typeface="Courier New" panose="02070309020205020404" pitchFamily="49" charset="0"/>
              </a:rPr>
            </a:b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data:		</a:t>
            </a:r>
            <a:r>
              <a:rPr lang="en-US" dirty="0" err="1" smtClean="0">
                <a:cs typeface="Courier New" panose="02070309020205020404" pitchFamily="49" charset="0"/>
              </a:rPr>
              <a:t>evt</a:t>
            </a:r>
            <a:r>
              <a:rPr lang="en-US" dirty="0" smtClean="0">
                <a:cs typeface="Courier New" panose="02070309020205020404" pitchFamily="49" charset="0"/>
              </a:rPr>
              <a:t>. </a:t>
            </a:r>
            <a:r>
              <a:rPr lang="en-US" dirty="0" err="1">
                <a:cs typeface="Courier New" panose="02070309020205020404" pitchFamily="49" charset="0"/>
              </a:rPr>
              <a:t>m</a:t>
            </a:r>
            <a:r>
              <a:rPr lang="en-US" dirty="0" err="1" smtClean="0">
                <a:cs typeface="Courier New" panose="02070309020205020404" pitchFamily="49" charset="0"/>
              </a:rPr>
              <a:t>eerdere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cs typeface="Courier New" panose="02070309020205020404" pitchFamily="49" charset="0"/>
              </a:rPr>
              <a:t>achter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cs typeface="Courier New" panose="02070309020205020404" pitchFamily="49" charset="0"/>
              </a:rPr>
              <a:t>elkaar</a:t>
            </a:r>
            <a:endParaRPr lang="en-US" dirty="0" smtClean="0"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event:		</a:t>
            </a:r>
            <a:r>
              <a:rPr lang="en-US" dirty="0" err="1" smtClean="0">
                <a:cs typeface="Courier New" panose="02070309020205020404" pitchFamily="49" charset="0"/>
              </a:rPr>
              <a:t>eventnaam</a:t>
            </a:r>
            <a:r>
              <a:rPr lang="en-US" dirty="0" smtClean="0">
                <a:cs typeface="Courier New" panose="02070309020205020404" pitchFamily="49" charset="0"/>
              </a:rPr>
              <a:t>, </a:t>
            </a:r>
            <a:r>
              <a:rPr lang="en-US" dirty="0" err="1" smtClean="0">
                <a:cs typeface="Courier New" panose="02070309020205020404" pitchFamily="49" charset="0"/>
              </a:rPr>
              <a:t>optioneel</a:t>
            </a:r>
            <a:r>
              <a:rPr lang="en-US" dirty="0" smtClean="0">
                <a:cs typeface="Courier New" panose="02070309020205020404" pitchFamily="49" charset="0"/>
              </a:rPr>
              <a:t/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			via custom event listener </a:t>
            </a:r>
            <a:r>
              <a:rPr lang="en-US" dirty="0" err="1" smtClean="0">
                <a:cs typeface="Courier New" panose="02070309020205020404" pitchFamily="49" charset="0"/>
              </a:rPr>
              <a:t>oppikken</a:t>
            </a:r>
            <a:r>
              <a:rPr lang="en-US" dirty="0" smtClean="0">
                <a:cs typeface="Courier New" panose="02070309020205020404" pitchFamily="49" charset="0"/>
              </a:rPr>
              <a:t>!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id:			</a:t>
            </a:r>
            <a:r>
              <a:rPr lang="en-US" dirty="0" err="1" smtClean="0">
                <a:cs typeface="Courier New" panose="02070309020205020404" pitchFamily="49" charset="0"/>
              </a:rPr>
              <a:t>uniek</a:t>
            </a:r>
            <a:r>
              <a:rPr lang="en-US" dirty="0" smtClean="0">
                <a:cs typeface="Courier New" panose="02070309020205020404" pitchFamily="49" charset="0"/>
              </a:rPr>
              <a:t> id, </a:t>
            </a:r>
            <a:r>
              <a:rPr lang="en-US" dirty="0" err="1" smtClean="0">
                <a:cs typeface="Courier New" panose="02070309020205020404" pitchFamily="49" charset="0"/>
              </a:rPr>
              <a:t>optioneel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			</a:t>
            </a:r>
            <a:r>
              <a:rPr lang="en-US" dirty="0" err="1" smtClean="0">
                <a:cs typeface="Courier New" panose="02070309020205020404" pitchFamily="49" charset="0"/>
              </a:rPr>
              <a:t>wordt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cs typeface="Courier New" panose="02070309020205020404" pitchFamily="49" charset="0"/>
              </a:rPr>
              <a:t>meegezonden</a:t>
            </a:r>
            <a:r>
              <a:rPr lang="en-US" dirty="0" smtClean="0"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cs typeface="Courier New" panose="02070309020205020404" pitchFamily="49" charset="0"/>
              </a:rPr>
              <a:t>bij</a:t>
            </a:r>
            <a:r>
              <a:rPr lang="en-US" dirty="0" smtClean="0">
                <a:cs typeface="Courier New" panose="02070309020205020404" pitchFamily="49" charset="0"/>
              </a:rPr>
              <a:t> browser reconnect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retry:		</a:t>
            </a:r>
            <a:r>
              <a:rPr lang="en-US" dirty="0" smtClean="0">
                <a:cs typeface="Courier New" panose="02070309020205020404" pitchFamily="49" charset="0"/>
              </a:rPr>
              <a:t>browser retry-timeout, </a:t>
            </a:r>
            <a:r>
              <a:rPr lang="en-US" dirty="0" err="1" smtClean="0">
                <a:cs typeface="Courier New" panose="02070309020205020404" pitchFamily="49" charset="0"/>
              </a:rPr>
              <a:t>optioneel</a:t>
            </a:r>
            <a:r>
              <a:rPr lang="en-US" dirty="0" smtClean="0">
                <a:cs typeface="Courier New" panose="02070309020205020404" pitchFamily="49" charset="0"/>
              </a:rPr>
              <a:t/>
            </a:r>
            <a:br>
              <a:rPr lang="en-US" dirty="0" smtClean="0">
                <a:cs typeface="Courier New" panose="02070309020205020404" pitchFamily="49" charset="0"/>
              </a:rPr>
            </a:br>
            <a:r>
              <a:rPr lang="en-US" dirty="0" smtClean="0">
                <a:cs typeface="Courier New" panose="02070309020205020404" pitchFamily="49" charset="0"/>
              </a:rPr>
              <a:t>			default 3s</a:t>
            </a:r>
            <a:endParaRPr lang="nl-NL" dirty="0">
              <a:cs typeface="Courier New" panose="02070309020205020404" pitchFamily="49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97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568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SSE in Jersey JAX-RS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srgbClr val="FF0000"/>
                </a:solidFill>
                <a:hlinkClick r:id="rId2"/>
              </a:rPr>
              <a:t>jersey.java.net/documentation/latest/sse.html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Jersey-specific</a:t>
            </a:r>
          </a:p>
          <a:p>
            <a:r>
              <a:rPr lang="nl-N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@GET 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NL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Produces</a:t>
            </a:r>
            <a:r>
              <a:rPr lang="nl-NL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SseFeature.SERVER_SENT_EVENTS</a:t>
            </a:r>
            <a:r>
              <a:rPr lang="nl-NL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nl-NL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EventOutput</a:t>
            </a:r>
            <a:r>
              <a:rPr lang="nl-N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getServerSentEvents</a:t>
            </a:r>
            <a:r>
              <a:rPr lang="nl-N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nl-N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EventOutput</a:t>
            </a:r>
            <a:r>
              <a:rPr lang="nl-N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eventOutput</a:t>
            </a:r>
            <a:r>
              <a:rPr lang="nl-N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EventOutput</a:t>
            </a:r>
            <a:r>
              <a:rPr lang="nl-NL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new Thread(new </a:t>
            </a:r>
            <a:r>
              <a:rPr lang="nl-N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Runnable</a:t>
            </a:r>
            <a:r>
              <a:rPr lang="nl-N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N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nl-N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lang="nl-N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public </a:t>
            </a:r>
            <a:r>
              <a:rPr lang="nl-N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run() </a:t>
            </a: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nl-N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try</a:t>
            </a:r>
            <a:r>
              <a:rPr lang="nl-N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N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nl-N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(int i = 0; i &lt; 10; i++) </a:t>
            </a: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nl-NL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OutboundEvent.Builder</a:t>
            </a: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eventBuilder</a:t>
            </a:r>
            <a:r>
              <a:rPr lang="nl-N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b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nl-NL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OutboundEvent.Builder</a:t>
            </a:r>
            <a:r>
              <a:rPr lang="nl-NL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nl-N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eventBuilder.name("</a:t>
            </a:r>
            <a:r>
              <a:rPr lang="nl-N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message-to-client</a:t>
            </a: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  <a:b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nl-N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eventBuilder.data</a:t>
            </a:r>
            <a:r>
              <a:rPr lang="nl-N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(String.class,"</a:t>
            </a:r>
            <a:r>
              <a:rPr lang="nl-N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msg</a:t>
            </a:r>
            <a:r>
              <a:rPr lang="nl-N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" + i</a:t>
            </a: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eventOutput.write</a:t>
            </a:r>
            <a:r>
              <a:rPr lang="nl-NL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eventBuilder.build</a:t>
            </a:r>
            <a:r>
              <a:rPr lang="nl-NL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nl-N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nl-N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finally</a:t>
            </a:r>
            <a:r>
              <a:rPr lang="nl-N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nl-NL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eventOutput.close</a:t>
            </a:r>
            <a:r>
              <a:rPr lang="nl-NL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;}</a:t>
            </a:r>
            <a:b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}}).</a:t>
            </a:r>
            <a:r>
              <a:rPr lang="nl-N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nl-N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nl-N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eventOutput</a:t>
            </a:r>
            <a:r>
              <a:rPr lang="nl-N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;}</a:t>
            </a:r>
            <a:endParaRPr lang="nl-NL" sz="16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98</a:t>
            </a:fld>
            <a:endParaRPr lang="nl-NL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5" y="6326876"/>
            <a:ext cx="477420" cy="531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613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Wanneer</a:t>
            </a:r>
            <a:r>
              <a:rPr lang="en-US" dirty="0" smtClean="0"/>
              <a:t> </a:t>
            </a:r>
            <a:r>
              <a:rPr lang="en-US" dirty="0" err="1" smtClean="0"/>
              <a:t>gebruiken</a:t>
            </a:r>
            <a:r>
              <a:rPr lang="en-US" dirty="0" smtClean="0"/>
              <a:t>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Als</a:t>
            </a:r>
            <a:r>
              <a:rPr lang="en-US" dirty="0" smtClean="0"/>
              <a:t> je one-way </a:t>
            </a:r>
            <a:r>
              <a:rPr lang="en-US" dirty="0" err="1" smtClean="0"/>
              <a:t>berichten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versturen</a:t>
            </a:r>
            <a:r>
              <a:rPr lang="en-US" dirty="0" smtClean="0"/>
              <a:t> </a:t>
            </a:r>
            <a:r>
              <a:rPr lang="en-US" dirty="0" err="1" smtClean="0"/>
              <a:t>hebt</a:t>
            </a:r>
            <a:endParaRPr lang="en-US" dirty="0" smtClean="0"/>
          </a:p>
          <a:p>
            <a:r>
              <a:rPr lang="en-US" dirty="0" smtClean="0"/>
              <a:t>En de </a:t>
            </a:r>
            <a:r>
              <a:rPr lang="en-US" dirty="0" err="1" smtClean="0"/>
              <a:t>gebruiker</a:t>
            </a:r>
            <a:r>
              <a:rPr lang="en-US" dirty="0" smtClean="0"/>
              <a:t> </a:t>
            </a:r>
            <a:r>
              <a:rPr lang="en-US" dirty="0" err="1" smtClean="0"/>
              <a:t>dus</a:t>
            </a:r>
            <a:r>
              <a:rPr lang="en-US" dirty="0" smtClean="0"/>
              <a:t> </a:t>
            </a:r>
            <a:r>
              <a:rPr lang="en-US" dirty="0" err="1" smtClean="0"/>
              <a:t>geen</a:t>
            </a:r>
            <a:r>
              <a:rPr lang="en-US" dirty="0" smtClean="0"/>
              <a:t> real-time </a:t>
            </a:r>
            <a:r>
              <a:rPr lang="en-US" dirty="0" err="1" smtClean="0"/>
              <a:t>interactie</a:t>
            </a:r>
            <a:r>
              <a:rPr lang="en-US" dirty="0" smtClean="0"/>
              <a:t> </a:t>
            </a:r>
            <a:r>
              <a:rPr lang="en-US" dirty="0" err="1" smtClean="0"/>
              <a:t>pleegt</a:t>
            </a:r>
            <a:r>
              <a:rPr lang="en-US" dirty="0" smtClean="0"/>
              <a:t> met de data</a:t>
            </a:r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Websockets</a:t>
            </a:r>
            <a:r>
              <a:rPr lang="en-US" dirty="0" smtClean="0"/>
              <a:t> </a:t>
            </a:r>
            <a:r>
              <a:rPr lang="en-US" dirty="0" err="1" smtClean="0"/>
              <a:t>zijn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overkill</a:t>
            </a:r>
          </a:p>
          <a:p>
            <a:r>
              <a:rPr lang="en-US" dirty="0" err="1" smtClean="0"/>
              <a:t>Voordeel</a:t>
            </a:r>
            <a:r>
              <a:rPr lang="en-US" dirty="0" smtClean="0"/>
              <a:t>: </a:t>
            </a:r>
            <a:r>
              <a:rPr lang="en-US" dirty="0" err="1" smtClean="0"/>
              <a:t>werkt</a:t>
            </a:r>
            <a:r>
              <a:rPr lang="en-US" dirty="0" smtClean="0"/>
              <a:t> op </a:t>
            </a:r>
            <a:r>
              <a:rPr lang="en-US" dirty="0" err="1" smtClean="0"/>
              <a:t>standaard</a:t>
            </a:r>
            <a:r>
              <a:rPr lang="en-US" dirty="0" smtClean="0"/>
              <a:t> HTTP</a:t>
            </a:r>
          </a:p>
          <a:p>
            <a:r>
              <a:rPr lang="en-US" dirty="0" err="1" smtClean="0"/>
              <a:t>Puur</a:t>
            </a:r>
            <a:r>
              <a:rPr lang="en-US" dirty="0" smtClean="0"/>
              <a:t> </a:t>
            </a:r>
            <a:r>
              <a:rPr lang="en-US" dirty="0" err="1" smtClean="0"/>
              <a:t>javascript</a:t>
            </a:r>
            <a:r>
              <a:rPr lang="en-US" dirty="0" smtClean="0"/>
              <a:t>; </a:t>
            </a:r>
            <a:r>
              <a:rPr lang="en-US" dirty="0" err="1" smtClean="0">
                <a:hlinkClick r:id="rId2"/>
              </a:rPr>
              <a:t>er</a:t>
            </a:r>
            <a:r>
              <a:rPr lang="en-US" dirty="0" smtClean="0">
                <a:hlinkClick r:id="rId2"/>
              </a:rPr>
              <a:t> </a:t>
            </a:r>
            <a:r>
              <a:rPr lang="en-US" dirty="0" err="1" smtClean="0">
                <a:hlinkClick r:id="rId2"/>
              </a:rPr>
              <a:t>bestaan</a:t>
            </a:r>
            <a:r>
              <a:rPr lang="en-US" dirty="0" smtClean="0">
                <a:hlinkClick r:id="rId2"/>
              </a:rPr>
              <a:t> </a:t>
            </a:r>
            <a:r>
              <a:rPr lang="en-US" dirty="0" err="1" smtClean="0">
                <a:hlinkClick r:id="rId2"/>
              </a:rPr>
              <a:t>enkele</a:t>
            </a:r>
            <a:r>
              <a:rPr lang="en-US" dirty="0" smtClean="0">
                <a:hlinkClick r:id="rId2"/>
              </a:rPr>
              <a:t> </a:t>
            </a:r>
            <a:r>
              <a:rPr lang="en-US" dirty="0" err="1" smtClean="0">
                <a:hlinkClick r:id="rId2"/>
              </a:rPr>
              <a:t>polyfills</a:t>
            </a:r>
            <a:r>
              <a:rPr lang="en-US" dirty="0" smtClean="0">
                <a:hlinkClick r:id="rId2"/>
              </a:rPr>
              <a:t> </a:t>
            </a:r>
            <a:r>
              <a:rPr lang="en-US" dirty="0" err="1" smtClean="0">
                <a:hlinkClick r:id="rId2"/>
              </a:rPr>
              <a:t>voor</a:t>
            </a:r>
            <a:r>
              <a:rPr lang="en-US" dirty="0" smtClean="0">
                <a:hlinkClick r:id="rId2"/>
              </a:rPr>
              <a:t> IE</a:t>
            </a:r>
            <a:endParaRPr lang="en-US" dirty="0" smtClean="0"/>
          </a:p>
          <a:p>
            <a:r>
              <a:rPr lang="en-US" i="1" dirty="0" err="1" smtClean="0"/>
              <a:t>Geen</a:t>
            </a:r>
            <a:r>
              <a:rPr lang="en-US" dirty="0" smtClean="0"/>
              <a:t> </a:t>
            </a:r>
            <a:r>
              <a:rPr lang="en-US" dirty="0" err="1" smtClean="0"/>
              <a:t>serveraanpassingen</a:t>
            </a:r>
            <a:r>
              <a:rPr lang="en-US" dirty="0" smtClean="0"/>
              <a:t> </a:t>
            </a:r>
            <a:r>
              <a:rPr lang="en-US" dirty="0" err="1" smtClean="0"/>
              <a:t>nodig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Voorbeeld</a:t>
            </a:r>
            <a:r>
              <a:rPr lang="en-US" dirty="0" smtClean="0"/>
              <a:t>: stock ticker met </a:t>
            </a:r>
            <a:r>
              <a:rPr lang="en-US" dirty="0" err="1" smtClean="0"/>
              <a:t>aandelenkoersen</a:t>
            </a:r>
            <a:endParaRPr lang="en-US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99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589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rdina PowerPoint template vs2013">
  <a:themeElements>
    <a:clrScheme name="Aangepast 1">
      <a:dk1>
        <a:srgbClr val="000000"/>
      </a:dk1>
      <a:lt1>
        <a:srgbClr val="E98300"/>
      </a:lt1>
      <a:dk2>
        <a:srgbClr val="FFFFFF"/>
      </a:dk2>
      <a:lt2>
        <a:srgbClr val="565A5C"/>
      </a:lt2>
      <a:accent1>
        <a:srgbClr val="E98300"/>
      </a:accent1>
      <a:accent2>
        <a:srgbClr val="A5ACAF"/>
      </a:accent2>
      <a:accent3>
        <a:srgbClr val="E78D16"/>
      </a:accent3>
      <a:accent4>
        <a:srgbClr val="565A5C"/>
      </a:accent4>
      <a:accent5>
        <a:srgbClr val="FFC271"/>
      </a:accent5>
      <a:accent6>
        <a:srgbClr val="E78D16"/>
      </a:accent6>
      <a:hlink>
        <a:srgbClr val="FFAE43"/>
      </a:hlink>
      <a:folHlink>
        <a:srgbClr val="FFD49B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18000" tIns="45720" rIns="18000" bIns="45720" numCol="1" rtlCol="0" anchor="b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tx1"/>
          </a:buClr>
          <a:buSzPct val="120000"/>
          <a:buFontTx/>
          <a:buNone/>
          <a:tabLst/>
          <a:defRPr kumimoji="0" sz="1400" b="0" i="0" u="none" strike="noStrike" cap="none" normalizeH="0" baseline="0" dirty="0" err="1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b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tx1"/>
          </a:buClr>
          <a:buSzPct val="120000"/>
          <a:buFontTx/>
          <a:buNone/>
          <a:tabLst/>
          <a:defRPr kumimoji="0" lang="nl-NL" sz="18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1600" dirty="0" err="1" smtClean="0">
            <a:solidFill>
              <a:schemeClr val="tx1"/>
            </a:solidFill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E98300"/>
        </a:lt1>
        <a:dk2>
          <a:srgbClr val="FFFFFF"/>
        </a:dk2>
        <a:lt2>
          <a:srgbClr val="8E5100"/>
        </a:lt2>
        <a:accent1>
          <a:srgbClr val="E98300"/>
        </a:accent1>
        <a:accent2>
          <a:srgbClr val="FF9C19"/>
        </a:accent2>
        <a:accent3>
          <a:srgbClr val="F2C1AA"/>
        </a:accent3>
        <a:accent4>
          <a:srgbClr val="000000"/>
        </a:accent4>
        <a:accent5>
          <a:srgbClr val="F2C1AA"/>
        </a:accent5>
        <a:accent6>
          <a:srgbClr val="E78D16"/>
        </a:accent6>
        <a:hlink>
          <a:srgbClr val="FFAE43"/>
        </a:hlink>
        <a:folHlink>
          <a:srgbClr val="FFD49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uteur xmlns="http://schemas.microsoft.com/sharepoint/v3">
      <UserInfo>
        <DisplayName/>
        <AccountId xsi:nil="true"/>
        <AccountType/>
      </UserInfo>
    </Auteur>
    <Classificatie xmlns="http://schemas.microsoft.com/sharepoint/v3">Restricted</Classificatie>
    <BronTaxHTField0 xmlns="3db697d9-c846-481f-851e-aa2c8e9779cf">
      <Terms xmlns="http://schemas.microsoft.com/office/infopath/2007/PartnerControls"/>
    </BronTaxHTField0>
    <TaxCatchAll xmlns="3db697d9-c846-481f-851e-aa2c8e9779cf"/>
    <ToonInOverzicht xmlns="05a54771-87a9-471f-88e8-e6ec939acab1">true</ToonInOverzicht>
    <Documentstatus xmlns="http://schemas.microsoft.com/sharepoint/v3">Definitief</Documentstatus>
    <Categori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Ordina Document" ma:contentTypeID="0x0101006AC3DA08670B465CB1DC34559DCF89E5007D4FA6C3629F594DB3458AADA219F21E" ma:contentTypeVersion="3" ma:contentTypeDescription="" ma:contentTypeScope="" ma:versionID="eba529d9303b8dfc9e9c42e47a2110f3">
  <xsd:schema xmlns:xsd="http://www.w3.org/2001/XMLSchema" xmlns:xs="http://www.w3.org/2001/XMLSchema" xmlns:p="http://schemas.microsoft.com/office/2006/metadata/properties" xmlns:ns1="http://schemas.microsoft.com/sharepoint/v3" xmlns:ns2="05a54771-87a9-471f-88e8-e6ec939acab1" xmlns:ns3="3db697d9-c846-481f-851e-aa2c8e9779cf" targetNamespace="http://schemas.microsoft.com/office/2006/metadata/properties" ma:root="true" ma:fieldsID="df58015bb3a0cbd6093889b8e980531f" ns1:_="" ns2:_="" ns3:_="">
    <xsd:import namespace="http://schemas.microsoft.com/sharepoint/v3"/>
    <xsd:import namespace="05a54771-87a9-471f-88e8-e6ec939acab1"/>
    <xsd:import namespace="3db697d9-c846-481f-851e-aa2c8e9779cf"/>
    <xsd:element name="properties">
      <xsd:complexType>
        <xsd:sequence>
          <xsd:element name="documentManagement">
            <xsd:complexType>
              <xsd:all>
                <xsd:element ref="ns1:Documentstatus" minOccurs="0"/>
                <xsd:element ref="ns1:Classificatie" minOccurs="0"/>
                <xsd:element ref="ns1:Auteur" minOccurs="0"/>
                <xsd:element ref="ns2:ToonInOverzicht" minOccurs="0"/>
                <xsd:element ref="ns1:Categorie" minOccurs="0"/>
                <xsd:element ref="ns3:BronTaxHTField0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Documentstatus" ma:index="9" nillable="true" ma:displayName="Documentstatus" ma:internalName="Documentstatus">
      <xsd:simpleType>
        <xsd:restriction base="dms:Choice">
          <xsd:enumeration value="Concept"/>
          <xsd:enumeration value="Definitief"/>
          <xsd:enumeration value="Vervallen"/>
        </xsd:restriction>
      </xsd:simpleType>
    </xsd:element>
    <xsd:element name="Classificatie" ma:index="10" nillable="true" ma:displayName="Classificatie" ma:default="Restricted" ma:description="Unrestricted: vrij te verspreiden&#10;Restricted: Alleen voor Ordinamedewerkers&#10;Confidential: Alleen op aanvraag beschikbaar" ma:format="Dropdown" ma:internalName="Classificatie">
      <xsd:simpleType>
        <xsd:restriction base="dms:Choice">
          <xsd:enumeration value="Unrestricted"/>
          <xsd:enumeration value="Restricted"/>
          <xsd:enumeration value="Confidential"/>
        </xsd:restriction>
      </xsd:simpleType>
    </xsd:element>
    <xsd:element name="Auteur" ma:index="11" nillable="true" ma:displayName="Auteur" ma:list="UserInfo" ma:internalName="Auteu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Categorie" ma:index="13" nillable="true" ma:displayName="Categorie" ma:internalName="Categorie">
      <xsd:simpleType>
        <xsd:restriction base="dms:Choice">
          <xsd:enumeration value="Categorie 1"/>
          <xsd:enumeration value="Categorie 2"/>
          <xsd:enumeration value="Categorie 3"/>
          <xsd:enumeration value="Categorie 4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a54771-87a9-471f-88e8-e6ec939acab1" elementFormDefault="qualified">
    <xsd:import namespace="http://schemas.microsoft.com/office/2006/documentManagement/types"/>
    <xsd:import namespace="http://schemas.microsoft.com/office/infopath/2007/PartnerControls"/>
    <xsd:element name="ToonInOverzicht" ma:index="12" nillable="true" ma:displayName="Toon in overzicht" ma:default="1" ma:internalName="ToonInOverzicht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b697d9-c846-481f-851e-aa2c8e9779cf" elementFormDefault="qualified">
    <xsd:import namespace="http://schemas.microsoft.com/office/2006/documentManagement/types"/>
    <xsd:import namespace="http://schemas.microsoft.com/office/infopath/2007/PartnerControls"/>
    <xsd:element name="BronTaxHTField0" ma:index="14" nillable="true" ma:taxonomy="true" ma:internalName="BronTaxHTField0" ma:taxonomyFieldName="Bron" ma:displayName="Bron" ma:readOnly="false" ma:default="" ma:fieldId="{27aecc17-beb2-4ab0-bbbd-d9ad4f853404}" ma:sspId="72b4cfdb-544d-43a8-a60c-6c2d09e0741b" ma:termSetId="ce6c0e9b-57cd-48a0-8ceb-4daf5a93936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6" nillable="true" ma:displayName="Taxonomy Catch All Column" ma:description="" ma:hidden="true" ma:list="{f1064064-6286-43cb-aaf2-85429670a659}" ma:internalName="TaxCatchAll" ma:showField="CatchAllData" ma:web="3db697d9-c846-481f-851e-aa2c8e9779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 ma:index="8" ma:displayName="Description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831FB08-E443-4DD1-83B3-B7CDF4A2F52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80C6676-E64A-4E1B-94E1-7B98F1A019EC}">
  <ds:schemaRefs>
    <ds:schemaRef ds:uri="http://purl.org/dc/terms/"/>
    <ds:schemaRef ds:uri="http://schemas.microsoft.com/office/2006/documentManagement/types"/>
    <ds:schemaRef ds:uri="http://purl.org/dc/elements/1.1/"/>
    <ds:schemaRef ds:uri="http://purl.org/dc/dcmitype/"/>
    <ds:schemaRef ds:uri="05a54771-87a9-471f-88e8-e6ec939acab1"/>
    <ds:schemaRef ds:uri="http://schemas.microsoft.com/sharepoint/v3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3db697d9-c846-481f-851e-aa2c8e9779cf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71CA01C-1D89-40E1-98A4-D9E6C5D182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5a54771-87a9-471f-88e8-e6ec939acab1"/>
    <ds:schemaRef ds:uri="3db697d9-c846-481f-851e-aa2c8e9779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4191</TotalTime>
  <Words>8655</Words>
  <Application>Microsoft Office PowerPoint</Application>
  <PresentationFormat>On-screen Show (4:3)</PresentationFormat>
  <Paragraphs>1934</Paragraphs>
  <Slides>184</Slides>
  <Notes>102</Notes>
  <HiddenSlides>10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184</vt:i4>
      </vt:variant>
    </vt:vector>
  </HeadingPairs>
  <TitlesOfParts>
    <vt:vector size="191" baseType="lpstr">
      <vt:lpstr>Arial</vt:lpstr>
      <vt:lpstr>Calibri</vt:lpstr>
      <vt:lpstr>Calibri Light</vt:lpstr>
      <vt:lpstr>Courier New</vt:lpstr>
      <vt:lpstr>Wingdings</vt:lpstr>
      <vt:lpstr>Ordina PowerPoint template vs2013</vt:lpstr>
      <vt:lpstr>Office Theme</vt:lpstr>
      <vt:lpstr>HTML5, WebSockets &amp; server push</vt:lpstr>
      <vt:lpstr>Introductie </vt:lpstr>
      <vt:lpstr>Even voorstellen</vt:lpstr>
      <vt:lpstr>Even voorstellen</vt:lpstr>
      <vt:lpstr>Huishoudelijk</vt:lpstr>
      <vt:lpstr>Cursusmaterial</vt:lpstr>
      <vt:lpstr>Verwachtingen &amp; ervaringen</vt:lpstr>
      <vt:lpstr>Trainingsdoelstellingen</vt:lpstr>
      <vt:lpstr>Slogan van de dag</vt:lpstr>
      <vt:lpstr>Slogan van de dag</vt:lpstr>
      <vt:lpstr>Format per onderwerp</vt:lpstr>
      <vt:lpstr>Agenda-onderwerpen</vt:lpstr>
      <vt:lpstr>Wat allemaal niet?</vt:lpstr>
      <vt:lpstr>Disclaimer</vt:lpstr>
      <vt:lpstr>Gebruikte software</vt:lpstr>
      <vt:lpstr>Install fest</vt:lpstr>
      <vt:lpstr>Install fest</vt:lpstr>
      <vt:lpstr>Cookbook at a glace</vt:lpstr>
      <vt:lpstr>Labs &amp; cookbook</vt:lpstr>
      <vt:lpstr>Opmerkingen, problemen &amp; oplossingen vorige keer</vt:lpstr>
      <vt:lpstr>Opmerkingen, problemen &amp; oplossingen vorige keer</vt:lpstr>
      <vt:lpstr>Workspce / github cursus repo</vt:lpstr>
      <vt:lpstr>Quickies</vt:lpstr>
      <vt:lpstr>Hot tech vs. architectuur</vt:lpstr>
      <vt:lpstr>Async programming</vt:lpstr>
      <vt:lpstr>HTML5 WebSockets</vt:lpstr>
      <vt:lpstr>JEE7 &amp; WebSockets</vt:lpstr>
      <vt:lpstr>HTML5 WebRTC</vt:lpstr>
      <vt:lpstr>Comet</vt:lpstr>
      <vt:lpstr>HTML5 Server Sent Events</vt:lpstr>
      <vt:lpstr>Servlet 3.x &amp; JAX-RS 2.0</vt:lpstr>
      <vt:lpstr>Atmosphere</vt:lpstr>
      <vt:lpstr>SPDY &amp; HTTP/2</vt:lpstr>
      <vt:lpstr>Business Value !</vt:lpstr>
      <vt:lpstr>HTML5 WebSockets</vt:lpstr>
      <vt:lpstr>Leerdoelen HTML5 websockets</vt:lpstr>
      <vt:lpstr>Probleemstelling</vt:lpstr>
      <vt:lpstr>De oplossing!</vt:lpstr>
      <vt:lpstr>… of toch niet?</vt:lpstr>
      <vt:lpstr>WebSockets</vt:lpstr>
      <vt:lpstr>DEMO Apps</vt:lpstr>
      <vt:lpstr>Toepassingen</vt:lpstr>
      <vt:lpstr>Levende standaard</vt:lpstr>
      <vt:lpstr>WebSocket handshake</vt:lpstr>
      <vt:lpstr>WebSocket datagrams</vt:lpstr>
      <vt:lpstr>Websocket datagram inspectie</vt:lpstr>
      <vt:lpstr>Javascript API</vt:lpstr>
      <vt:lpstr>Opdracht</vt:lpstr>
      <vt:lpstr>Evaluatie leerdoelen</vt:lpstr>
      <vt:lpstr>Evaluatie leerdoelen - quiz</vt:lpstr>
      <vt:lpstr>It’s the …</vt:lpstr>
      <vt:lpstr>Referenties</vt:lpstr>
      <vt:lpstr>JEE7 en WebSockets</vt:lpstr>
      <vt:lpstr>Leerdoelen JEE7 en websockets</vt:lpstr>
      <vt:lpstr>JEE7</vt:lpstr>
      <vt:lpstr>JEE7 WebSockets code</vt:lpstr>
      <vt:lpstr>Programmeermodel</vt:lpstr>
      <vt:lpstr>Opdracht</vt:lpstr>
      <vt:lpstr>Meer info</vt:lpstr>
      <vt:lpstr>Evaluatie leerdoelen</vt:lpstr>
      <vt:lpstr>Evaluatie leerdoelen - quiz</vt:lpstr>
      <vt:lpstr>It’s the …</vt:lpstr>
      <vt:lpstr>WebSockets ‘in het veld’</vt:lpstr>
      <vt:lpstr>Leerdoelen WebSockets in het veld</vt:lpstr>
      <vt:lpstr>Browser &amp; server support</vt:lpstr>
      <vt:lpstr>Problemen</vt:lpstr>
      <vt:lpstr>    Applicatieve protocollen </vt:lpstr>
      <vt:lpstr>    Deployment </vt:lpstr>
      <vt:lpstr>    Performance </vt:lpstr>
      <vt:lpstr>     Authenticatie &amp; sessies </vt:lpstr>
      <vt:lpstr>Evaluatie leerdoelen</vt:lpstr>
      <vt:lpstr>Evaluatie leerdoelen - quiz</vt:lpstr>
      <vt:lpstr>It’s the …</vt:lpstr>
      <vt:lpstr>HTML5 WebRTC</vt:lpstr>
      <vt:lpstr>Leerdoelen WebRTC</vt:lpstr>
      <vt:lpstr>DEMO</vt:lpstr>
      <vt:lpstr>Veel meer voorbeeldapps</vt:lpstr>
      <vt:lpstr>Wat kun je met WebRTC?</vt:lpstr>
      <vt:lpstr>Support</vt:lpstr>
      <vt:lpstr>Protocollen</vt:lpstr>
      <vt:lpstr>Code</vt:lpstr>
      <vt:lpstr>Javascript API</vt:lpstr>
      <vt:lpstr>Show me the code…</vt:lpstr>
      <vt:lpstr>OSI lagenmodel</vt:lpstr>
      <vt:lpstr>STUN</vt:lpstr>
      <vt:lpstr>TURN</vt:lpstr>
      <vt:lpstr>ICE</vt:lpstr>
      <vt:lpstr>Signalling &amp; p2p netwerken</vt:lpstr>
      <vt:lpstr>Transport security</vt:lpstr>
      <vt:lpstr>Evaluatie leerdoelen</vt:lpstr>
      <vt:lpstr>Evaluatie leerdoelen - quiz</vt:lpstr>
      <vt:lpstr>HTML5 Server Sent Events</vt:lpstr>
      <vt:lpstr>Leerdoelen SSE</vt:lpstr>
      <vt:lpstr>SSE</vt:lpstr>
      <vt:lpstr>SSE - techniek</vt:lpstr>
      <vt:lpstr>SSE Javascript voorbeeldcode</vt:lpstr>
      <vt:lpstr>SSE velden</vt:lpstr>
      <vt:lpstr>SSE in Jersey JAX-RS</vt:lpstr>
      <vt:lpstr>Wanneer gebruiken?</vt:lpstr>
      <vt:lpstr>Opdracht</vt:lpstr>
      <vt:lpstr>Evaluatie leerdoelen</vt:lpstr>
      <vt:lpstr>Evaluatie leerdoelen - quiz</vt:lpstr>
      <vt:lpstr>It’s the …</vt:lpstr>
      <vt:lpstr>Comet &amp; Servlet 3.0</vt:lpstr>
      <vt:lpstr>Comet</vt:lpstr>
      <vt:lpstr>Leerdoelen Comet</vt:lpstr>
      <vt:lpstr>Comet</vt:lpstr>
      <vt:lpstr>Technieken – polling </vt:lpstr>
      <vt:lpstr>Technieken – long polling </vt:lpstr>
      <vt:lpstr>Technieken – HTTP streaming</vt:lpstr>
      <vt:lpstr>Technieken – HTTP streaming via iframe</vt:lpstr>
      <vt:lpstr>Technieken – HTTP streaming via XHR</vt:lpstr>
      <vt:lpstr>Technieken - JSONP</vt:lpstr>
      <vt:lpstr>Nadelen t.o.v. WebSockets</vt:lpstr>
      <vt:lpstr>Evaluatie leerdoelen</vt:lpstr>
      <vt:lpstr>Evaluatie leerdoelen - quiz</vt:lpstr>
      <vt:lpstr>It’s the …</vt:lpstr>
      <vt:lpstr>Servlet 3.x &amp; JAX-RS 2.0</vt:lpstr>
      <vt:lpstr>Leerdoelen Servlet 3.x &amp; JAX-RS 2.0</vt:lpstr>
      <vt:lpstr>Servlet 3.0 – spec</vt:lpstr>
      <vt:lpstr>Servlet 3.0 – implementatie</vt:lpstr>
      <vt:lpstr>Servlet 3.0 – code</vt:lpstr>
      <vt:lpstr>Eerdere implementaties</vt:lpstr>
      <vt:lpstr>JEE7</vt:lpstr>
      <vt:lpstr>Opdracht</vt:lpstr>
      <vt:lpstr>Async JAX-RS 2.0</vt:lpstr>
      <vt:lpstr>Async JAX-RS 2.0</vt:lpstr>
      <vt:lpstr>Async JAX-RS 2.0</vt:lpstr>
      <vt:lpstr>Opdracht</vt:lpstr>
      <vt:lpstr>Evaluatie leerdoelen</vt:lpstr>
      <vt:lpstr>Evaluatie leerdoelen - quiz</vt:lpstr>
      <vt:lpstr>It’s the …</vt:lpstr>
      <vt:lpstr>Atmosphere</vt:lpstr>
      <vt:lpstr>Leerdoelen</vt:lpstr>
      <vt:lpstr>TODO</vt:lpstr>
      <vt:lpstr>Atmosphere intro</vt:lpstr>
      <vt:lpstr>Evaluatie leerdoelen</vt:lpstr>
      <vt:lpstr>(SPDY &amp;) HTTP/2</vt:lpstr>
      <vt:lpstr>SPDY</vt:lpstr>
      <vt:lpstr>Leerdoelen SPDY &amp; HTTP/2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SPDY</vt:lpstr>
      <vt:lpstr>Doelen</vt:lpstr>
      <vt:lpstr>TCP slow start</vt:lpstr>
      <vt:lpstr>HTTP/1.1 vs. SPDY pipelining</vt:lpstr>
      <vt:lpstr>SPDY support</vt:lpstr>
      <vt:lpstr>Demo</vt:lpstr>
      <vt:lpstr>Opdracht</vt:lpstr>
      <vt:lpstr>HTTP/2</vt:lpstr>
      <vt:lpstr>HTTP/2 (“HTTPbis”)</vt:lpstr>
      <vt:lpstr>HTTP/2</vt:lpstr>
      <vt:lpstr>Details</vt:lpstr>
      <vt:lpstr>HTTP/2</vt:lpstr>
      <vt:lpstr>HTTP/2 interleaved streams</vt:lpstr>
      <vt:lpstr>Gevolgen voor developers</vt:lpstr>
      <vt:lpstr>Support een fast-moving target!</vt:lpstr>
      <vt:lpstr>PowerPoint Presentation</vt:lpstr>
      <vt:lpstr>Java &amp; HTTP/2</vt:lpstr>
      <vt:lpstr>Microservice framework HTTP/2 support</vt:lpstr>
      <vt:lpstr>Javascript / XHR / DHTML / HTML5 impact</vt:lpstr>
      <vt:lpstr>Opdracht</vt:lpstr>
      <vt:lpstr>Evaluatie leerdoelen</vt:lpstr>
      <vt:lpstr>Evaluatie leerdoelen - quiz</vt:lpstr>
      <vt:lpstr>Presentaties van anderen</vt:lpstr>
      <vt:lpstr>Test sites</vt:lpstr>
      <vt:lpstr>It’s the …</vt:lpstr>
      <vt:lpstr>Afsluiting</vt:lpstr>
      <vt:lpstr>Recap</vt:lpstr>
      <vt:lpstr>Toepassingen</vt:lpstr>
      <vt:lpstr>Ideeen cursisten nov-2014</vt:lpstr>
      <vt:lpstr>Evaluatie</vt:lpstr>
      <vt:lpstr>Meta</vt:lpstr>
      <vt:lpstr>Format</vt:lpstr>
      <vt:lpstr>Tijdsplanning</vt:lpstr>
      <vt:lpstr>Structuur</vt:lpstr>
      <vt:lpstr>Let op (*=sessie 1 te weinig) </vt:lpstr>
      <vt:lpstr>Energizers</vt:lpstr>
      <vt:lpstr>Materialen – TODO print / aanvragen</vt:lpstr>
      <vt:lpstr>Tips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Pretzel</dc:creator>
  <dc:description>Ordina PowerPoint template</dc:description>
  <cp:lastModifiedBy>Pretzel</cp:lastModifiedBy>
  <cp:revision>252</cp:revision>
  <dcterms:created xsi:type="dcterms:W3CDTF">2014-08-28T09:07:07Z</dcterms:created>
  <dcterms:modified xsi:type="dcterms:W3CDTF">2016-04-05T13:32:12Z</dcterms:modified>
  <cp:contentStatus>versie 2013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0x0101006AC3DA08670B465CB1DC34559DCF89E5007D4FA6C3629F594DB3458AADA219F21E</vt:lpwstr>
  </property>
  <property fmtid="{D5CDD505-2E9C-101B-9397-08002B2CF9AE}" pid="3" name="Bron">
    <vt:lpwstr/>
  </property>
</Properties>
</file>